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570" r:id="rId3"/>
    <p:sldId id="526" r:id="rId4"/>
    <p:sldId id="971" r:id="rId5"/>
    <p:sldId id="1124" r:id="rId6"/>
    <p:sldId id="972" r:id="rId7"/>
    <p:sldId id="977" r:id="rId8"/>
    <p:sldId id="974" r:id="rId9"/>
    <p:sldId id="978" r:id="rId10"/>
    <p:sldId id="529" r:id="rId11"/>
    <p:sldId id="880" r:id="rId12"/>
    <p:sldId id="531" r:id="rId13"/>
    <p:sldId id="879" r:id="rId14"/>
    <p:sldId id="569" r:id="rId15"/>
    <p:sldId id="512" r:id="rId16"/>
    <p:sldId id="513" r:id="rId17"/>
    <p:sldId id="568" r:id="rId18"/>
    <p:sldId id="2427" r:id="rId19"/>
    <p:sldId id="446" r:id="rId20"/>
    <p:sldId id="2423" r:id="rId21"/>
    <p:sldId id="2425" r:id="rId22"/>
  </p:sldIdLst>
  <p:sldSz cx="9144000" cy="5143500" type="screen16x9"/>
  <p:notesSz cx="6884988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460C83-891D-EBC3-D701-794CADEF2976}" name="Pauwels, J.W.M. (Ingrid)" initials="PJ(" userId="S::ingrid.pauwels@ru.nl::23b25a40-9c7c-4d1f-b0dd-4b2b14518d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812"/>
    <a:srgbClr val="B02811"/>
    <a:srgbClr val="EEEFE9"/>
    <a:srgbClr val="D5B5C1"/>
    <a:srgbClr val="EAEAE2"/>
    <a:srgbClr val="D8DEE1"/>
    <a:srgbClr val="565656"/>
    <a:srgbClr val="FFFFFF"/>
    <a:srgbClr val="D8E1E4"/>
    <a:srgbClr val="FB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0556" autoAdjust="0"/>
  </p:normalViewPr>
  <p:slideViewPr>
    <p:cSldViewPr snapToGrid="0" snapToObjects="1">
      <p:cViewPr>
        <p:scale>
          <a:sx n="150" d="100"/>
          <a:sy n="150" d="100"/>
        </p:scale>
        <p:origin x="2010" y="7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523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E6BE2E1-8A60-A2C5-DBCE-F043374DB5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0044FA4-1F5A-D814-F7D4-B5771F7D5F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037B0-67DF-4B04-9F25-BC973E9C5577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81F6DC-9E1A-FE21-A934-3C3DF15D8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8DEF61-3658-A056-6A1C-619C2B013D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488" y="9517063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EFC68-6DD0-44E0-B8B8-5EDBEE0CA9A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390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3495" cy="502675"/>
          </a:xfrm>
          <a:prstGeom prst="rect">
            <a:avLst/>
          </a:prstGeom>
        </p:spPr>
        <p:txBody>
          <a:bodyPr vert="horz" lIns="96587" tIns="48294" rIns="96587" bIns="4829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9900" y="2"/>
            <a:ext cx="2983495" cy="502675"/>
          </a:xfrm>
          <a:prstGeom prst="rect">
            <a:avLst/>
          </a:prstGeom>
        </p:spPr>
        <p:txBody>
          <a:bodyPr vert="horz" lIns="96587" tIns="48294" rIns="96587" bIns="48294" rtlCol="0"/>
          <a:lstStyle>
            <a:lvl1pPr algn="r">
              <a:defRPr sz="1300"/>
            </a:lvl1pPr>
          </a:lstStyle>
          <a:p>
            <a:fld id="{F2CDFEFA-15E9-C244-AE03-02D5D0E8B843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7" tIns="48294" rIns="96587" bIns="4829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499" y="4821505"/>
            <a:ext cx="5507990" cy="3944870"/>
          </a:xfrm>
          <a:prstGeom prst="rect">
            <a:avLst/>
          </a:prstGeom>
        </p:spPr>
        <p:txBody>
          <a:bodyPr vert="horz" lIns="96587" tIns="48294" rIns="96587" bIns="48294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3495" cy="502674"/>
          </a:xfrm>
          <a:prstGeom prst="rect">
            <a:avLst/>
          </a:prstGeom>
        </p:spPr>
        <p:txBody>
          <a:bodyPr vert="horz" lIns="96587" tIns="48294" rIns="96587" bIns="4829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9900" y="9516040"/>
            <a:ext cx="2983495" cy="502674"/>
          </a:xfrm>
          <a:prstGeom prst="rect">
            <a:avLst/>
          </a:prstGeom>
        </p:spPr>
        <p:txBody>
          <a:bodyPr vert="horz" lIns="96587" tIns="48294" rIns="96587" bIns="48294" rtlCol="0" anchor="b"/>
          <a:lstStyle>
            <a:lvl1pPr algn="r">
              <a:defRPr sz="1300"/>
            </a:lvl1pPr>
          </a:lstStyle>
          <a:p>
            <a:fld id="{246245B3-C29C-074F-88C3-AEA47810E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97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Scientific</a:t>
            </a:r>
            <a:r>
              <a:rPr lang="nl-NL" dirty="0"/>
              <a:t> Management. Taylor 1903. Vooral gericht op schaalvoordelen efficiëntie.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E85C7-A5CB-C14D-946A-5FEC4A775E5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5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9F2A-25F9-064F-8D8E-E1A34FB36659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91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Flow en sociaal kapitaal </a:t>
            </a:r>
          </a:p>
          <a:p>
            <a:r>
              <a:rPr lang="nl-NL" dirty="0"/>
              <a:t>Plaatje tekenen vierkantje en </a:t>
            </a:r>
            <a:r>
              <a:rPr lang="nl-NL" dirty="0" err="1"/>
              <a:t>blopje</a:t>
            </a:r>
            <a:r>
              <a:rPr lang="nl-NL" dirty="0"/>
              <a:t>. Van functies </a:t>
            </a:r>
            <a:r>
              <a:rPr lang="nl-NL"/>
              <a:t>naar rollen.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245B3-C29C-074F-88C3-AEA47810EBA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75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8E343-224E-B1E8-B47D-F4552C221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4C44DED-CD2B-020B-B62D-4F6D4E524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45C710-7FB4-8C94-22FC-34D1C8DD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F8360-AF26-F2EF-A10A-CC267390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2B7B12-1927-9B7A-4E15-CB2239FB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00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17CF-0FEB-5E0D-1021-744639D3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2F6808-A39B-5BA1-E791-937CDC531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FD7E7B-0B17-A266-BD62-AA50C54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29CE06-DE05-E3AF-D3C6-20C0EB65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92652F-679C-137F-A8D0-A6616DEF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24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C95ECF-A950-F755-4DF6-1799FE87B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24CEF8-1E49-3658-47FD-4AC7AADBF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3B6C27-585B-EB57-8E0B-14FA41E6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D33F9D-75B3-54BF-FC33-2A67EF53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8921ED-CB7B-AECA-852C-E0F4FAA9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50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948910"/>
            <a:ext cx="7847833" cy="3700748"/>
          </a:xfrm>
        </p:spPr>
        <p:txBody>
          <a:bodyPr>
            <a:normAutofit/>
          </a:bodyPr>
          <a:lstStyle>
            <a:lvl1pPr marL="321506" indent="-321506">
              <a:buFont typeface="Arial" charset="0"/>
              <a:buChar char="•"/>
              <a:defRPr baseline="0"/>
            </a:lvl1pPr>
            <a:lvl2pPr marL="560102" indent="-241129">
              <a:buFont typeface="Arial" charset="0"/>
              <a:buChar char="•"/>
              <a:defRPr/>
            </a:lvl2pPr>
            <a:lvl3pPr marL="884138" indent="-241129">
              <a:buFont typeface="Helvetica" charset="0"/>
              <a:buChar char="−"/>
              <a:defRPr/>
            </a:lvl3pPr>
            <a:lvl4pPr marL="1162924" indent="-200941">
              <a:buFont typeface="Helvetica" charset="0"/>
              <a:buChar char="−"/>
              <a:defRPr/>
            </a:lvl4pPr>
            <a:lvl5pPr marL="1486961" indent="-200941">
              <a:buFont typeface="Helvetica" charset="0"/>
              <a:buChar char="−"/>
              <a:defRPr/>
            </a:lvl5pPr>
          </a:lstStyle>
          <a:p>
            <a:pPr lvl="0"/>
            <a:r>
              <a:rPr lang="en-US" altLang="nl-NL"/>
              <a:t>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10068-CF9F-1546-A962-438E155E6626}" type="slidenum">
              <a:rPr kumimoji="0" lang="nl-NL" altLang="nl-N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evit-Regular" panose="02000503040000020004" pitchFamily="2" charset="0"/>
              <a:ea typeface="+mn-ea"/>
              <a:cs typeface="+mn-cs"/>
            </a:endParaRP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ED08B-741D-9E48-95DA-82644AB503BC}" type="datetime1">
              <a:rPr kumimoji="0" lang="nl-NL" altLang="nl-N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15-4-2024</a:t>
            </a:fld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72" y="4822149"/>
            <a:ext cx="1175151" cy="2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213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E80D7-BBC9-9527-4944-7AC1C9F7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9F5F6-A76A-6E26-2062-235D828A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645F0F-C9D1-4BEC-8314-E34A7CCE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23B52E-EF54-7F16-D029-BC2B0734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E2C20B-7A5C-18DE-524C-437EB40A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77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050C9-C6B5-25C7-5A67-772A16D6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337581-4084-145A-D266-E682878C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6325F6-5E64-79DE-C928-97CC01AF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225F8-5CBF-920D-7F56-3E90192D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3F091E-AA15-6169-7729-657E9301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16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19A07-E897-F932-1A74-EAD911DC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2BFCFB-CB80-FF5B-F206-4BE0F95E6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4B620C-D408-D7B5-BA6A-23383DE48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5C9341-63A8-9631-33AE-4708E99E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31ED29-E6AB-B2A2-B48D-1000CC2F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B7CAF-A4E2-2706-3171-CE9F0C6F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517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387BE-24AE-332F-55DE-119D2634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063402-2806-52EB-48AF-3864E942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2F140C-2731-30CB-91ED-527437893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32287E-FD9C-3C76-E4C1-CDA928300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6C638F-FAC8-E6BB-9CE4-EF6B74FED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94080D-243B-BF23-A2E6-4B1C0B82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3F8FFE1-39D1-6AF8-81B4-03F286C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8F49D2-95F6-0AAB-E841-7F752EA8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94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D3510-411E-6FAA-A13F-D2A43E91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673581-DCA2-E707-FAEA-632C26FD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5CA12D-61D0-0779-9BA8-8FD416CC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8F802E-63C2-C063-2D10-042369D9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21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D8E1D4-05C3-2146-87B6-96106CF1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9B2E23-B5FD-B65A-0008-C5611B01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826802-5223-5950-2DBB-AE04FE80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11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1485C-021E-D760-0993-6137851F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195C37-9F30-042C-F0FC-BC9BA9EEA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FD9DD0-EF18-9C9F-56C1-DF8B9CA5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3DB55-D281-C8F7-5707-B7F4E3AD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CF3B8CA-D475-1695-054C-349FD6B6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2DEFD0-5AA8-74B1-60D9-C37E1AFB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45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3D28F-7FA7-438C-076E-BB613EC2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EDADD6E-276B-1FB1-915F-F92821C8A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202AC-A28D-F102-78A8-36B850E4F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FE9E52-BF6E-89AB-5A5E-216E317D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7F8C7A-FB48-45BD-0C9E-947D6485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101C24-EDC3-90D7-2D20-D4029018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69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F6B8003-0F11-1EC3-DAA8-2BCB7466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96E807-4BB4-9D80-B993-4DD7B959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F1441-47E9-BDE8-A0AA-F0A19FCF1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3F985E-5508-42C9-919F-D262DA59629F}" type="datetimeFigureOut">
              <a:rPr lang="nl-NL" smtClean="0"/>
              <a:t>15-4-2024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8EA3AA-1E3D-B7B8-DAD9-7CB7B01F8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2A3455-81CB-4D49-FF43-44B45596F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0A46F-85C9-44AA-9C7E-779873852E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47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l.wikipedia.org/wiki/Henry_Ford" TargetMode="External"/><Relationship Id="rId3" Type="http://schemas.microsoft.com/office/2007/relationships/hdphoto" Target="../media/hdphoto4.wdp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l.wikipedia.org/wiki/Frederick_Taylor" TargetMode="External"/><Relationship Id="rId5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C99A9-80D5-20E9-A94C-B4B9C0067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3BC057-7619-B18A-801C-1F56681801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68387D-F1A7-8749-593A-7A7505CF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 l="2439" r="6807"/>
          <a:stretch>
            <a:fillRect/>
          </a:stretch>
        </p:blipFill>
        <p:spPr>
          <a:xfrm>
            <a:off x="0" y="-789851"/>
            <a:ext cx="9144001" cy="53467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7506CE3-D248-0757-8B69-6E3B07191CB1}"/>
              </a:ext>
            </a:extLst>
          </p:cNvPr>
          <p:cNvSpPr txBox="1">
            <a:spLocks/>
          </p:cNvSpPr>
          <p:nvPr/>
        </p:nvSpPr>
        <p:spPr>
          <a:xfrm>
            <a:off x="1295400" y="994172"/>
            <a:ext cx="6858000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800" dirty="0" err="1">
                <a:solidFill>
                  <a:schemeClr val="bg1"/>
                </a:solidFill>
              </a:rPr>
              <a:t>Stucturen</a:t>
            </a:r>
            <a:r>
              <a:rPr lang="nl-NL" sz="4800" dirty="0">
                <a:solidFill>
                  <a:schemeClr val="bg1"/>
                </a:solidFill>
              </a:rPr>
              <a:t> die werken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CB4D797-17C8-26BB-D400-C63FF9EA2FAC}"/>
              </a:ext>
            </a:extLst>
          </p:cNvPr>
          <p:cNvSpPr txBox="1">
            <a:spLocks/>
          </p:cNvSpPr>
          <p:nvPr/>
        </p:nvSpPr>
        <p:spPr>
          <a:xfrm>
            <a:off x="1295400" y="2853928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500" dirty="0"/>
          </a:p>
          <a:p>
            <a:pPr algn="l"/>
            <a:r>
              <a:rPr lang="en-GB" sz="1500" dirty="0">
                <a:solidFill>
                  <a:schemeClr val="bg1"/>
                </a:solidFill>
              </a:rPr>
              <a:t>Jesper Hanssen</a:t>
            </a:r>
          </a:p>
          <a:p>
            <a:pPr algn="l"/>
            <a:r>
              <a:rPr lang="en-GB" sz="1500" dirty="0">
                <a:solidFill>
                  <a:schemeClr val="bg1"/>
                </a:solidFill>
              </a:rPr>
              <a:t>18 </a:t>
            </a:r>
            <a:r>
              <a:rPr lang="en-GB" sz="1500" dirty="0" err="1">
                <a:solidFill>
                  <a:schemeClr val="bg1"/>
                </a:solidFill>
              </a:rPr>
              <a:t>april</a:t>
            </a:r>
            <a:r>
              <a:rPr lang="en-GB" sz="15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84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at doet die lantaarnpaal daar? 'Voor mijn part laten ze hem staan, ik woon hier niet'.mp4">
            <a:hlinkClick r:id="" action="ppaction://media"/>
            <a:extLst>
              <a:ext uri="{FF2B5EF4-FFF2-40B4-BE49-F238E27FC236}">
                <a16:creationId xmlns:a16="http://schemas.microsoft.com/office/drawing/2014/main" id="{DA2C5871-E439-6B38-A1A4-4938B913C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5473"/>
            <a:ext cx="9144000" cy="53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3A80AB82-7851-5F88-619A-0E1ADC2D04D6}"/>
              </a:ext>
            </a:extLst>
          </p:cNvPr>
          <p:cNvGrpSpPr/>
          <p:nvPr/>
        </p:nvGrpSpPr>
        <p:grpSpPr>
          <a:xfrm>
            <a:off x="1569112" y="562709"/>
            <a:ext cx="6134519" cy="3560888"/>
            <a:chOff x="2403652" y="1675588"/>
            <a:chExt cx="7384696" cy="4744667"/>
          </a:xfrm>
        </p:grpSpPr>
        <p:pic>
          <p:nvPicPr>
            <p:cNvPr id="5" name="Picture 7" descr="Slides A3 tempelmodel.jpg">
              <a:extLst>
                <a:ext uri="{FF2B5EF4-FFF2-40B4-BE49-F238E27FC236}">
                  <a16:creationId xmlns:a16="http://schemas.microsoft.com/office/drawing/2014/main" id="{C2136D5B-C04C-444E-DAA2-DE88FE90B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403652" y="1675588"/>
              <a:ext cx="7384696" cy="4744667"/>
            </a:xfrm>
            <a:prstGeom prst="rect">
              <a:avLst/>
            </a:prstGeom>
            <a:noFill/>
          </p:spPr>
        </p:pic>
        <p:sp>
          <p:nvSpPr>
            <p:cNvPr id="6" name="Trapezium 2">
              <a:extLst>
                <a:ext uri="{FF2B5EF4-FFF2-40B4-BE49-F238E27FC236}">
                  <a16:creationId xmlns:a16="http://schemas.microsoft.com/office/drawing/2014/main" id="{2019AEB8-AFCB-5D0F-7046-31DAB5D36915}"/>
                </a:ext>
              </a:extLst>
            </p:cNvPr>
            <p:cNvSpPr/>
            <p:nvPr/>
          </p:nvSpPr>
          <p:spPr>
            <a:xfrm>
              <a:off x="3704094" y="4223288"/>
              <a:ext cx="1030638" cy="170481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B028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rapezium 2">
              <a:extLst>
                <a:ext uri="{FF2B5EF4-FFF2-40B4-BE49-F238E27FC236}">
                  <a16:creationId xmlns:a16="http://schemas.microsoft.com/office/drawing/2014/main" id="{8A69106B-63A3-EAD8-8EE2-FC8B1F833631}"/>
                </a:ext>
              </a:extLst>
            </p:cNvPr>
            <p:cNvSpPr/>
            <p:nvPr/>
          </p:nvSpPr>
          <p:spPr>
            <a:xfrm>
              <a:off x="5142853" y="4448015"/>
              <a:ext cx="1030638" cy="116236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B028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rapezium 2">
              <a:extLst>
                <a:ext uri="{FF2B5EF4-FFF2-40B4-BE49-F238E27FC236}">
                  <a16:creationId xmlns:a16="http://schemas.microsoft.com/office/drawing/2014/main" id="{ACF56A64-1909-48D1-CE81-3BA77DA10955}"/>
                </a:ext>
              </a:extLst>
            </p:cNvPr>
            <p:cNvSpPr/>
            <p:nvPr/>
          </p:nvSpPr>
          <p:spPr>
            <a:xfrm rot="11020436">
              <a:off x="6332852" y="4114776"/>
              <a:ext cx="958314" cy="140804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B028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rapezium 2">
              <a:extLst>
                <a:ext uri="{FF2B5EF4-FFF2-40B4-BE49-F238E27FC236}">
                  <a16:creationId xmlns:a16="http://schemas.microsoft.com/office/drawing/2014/main" id="{122069D5-D84E-81E3-6454-D4E77D90D112}"/>
                </a:ext>
              </a:extLst>
            </p:cNvPr>
            <p:cNvSpPr/>
            <p:nvPr/>
          </p:nvSpPr>
          <p:spPr>
            <a:xfrm rot="10800000">
              <a:off x="7501762" y="4506133"/>
              <a:ext cx="1030638" cy="116236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B028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81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rtoon touwtjes">
            <a:extLst>
              <a:ext uri="{FF2B5EF4-FFF2-40B4-BE49-F238E27FC236}">
                <a16:creationId xmlns:a16="http://schemas.microsoft.com/office/drawing/2014/main" id="{40FB55F7-8F33-DF84-6A26-4985F0FB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grayscl/>
          </a:blip>
          <a:srcRect/>
          <a:stretch>
            <a:fillRect/>
          </a:stretch>
        </p:blipFill>
        <p:spPr bwMode="auto">
          <a:xfrm>
            <a:off x="435673" y="1250822"/>
            <a:ext cx="2197738" cy="265814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4" descr="Cartoon scheiding denken doen">
            <a:extLst>
              <a:ext uri="{FF2B5EF4-FFF2-40B4-BE49-F238E27FC236}">
                <a16:creationId xmlns:a16="http://schemas.microsoft.com/office/drawing/2014/main" id="{1CBB61AE-9234-BAFC-B90A-9C19F812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4583303" y="738504"/>
            <a:ext cx="3565337" cy="207287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433F4-14E8-6DF3-C6BE-48F8DC71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3118" y="2913054"/>
            <a:ext cx="2197738" cy="158512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" name="Picture 2" descr="msotw9_temp0">
            <a:extLst>
              <a:ext uri="{FF2B5EF4-FFF2-40B4-BE49-F238E27FC236}">
                <a16:creationId xmlns:a16="http://schemas.microsoft.com/office/drawing/2014/main" id="{CA4511D1-31DB-A308-323C-7C250930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595" y="3287180"/>
            <a:ext cx="1842892" cy="121099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Pierre\Mijn documenten\Mijn afbeeldingen\kartoons\complexiteit.BMP">
            <a:extLst>
              <a:ext uri="{FF2B5EF4-FFF2-40B4-BE49-F238E27FC236}">
                <a16:creationId xmlns:a16="http://schemas.microsoft.com/office/drawing/2014/main" id="{2239A616-ECF4-AE5C-835D-836DC795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026" y="2002472"/>
            <a:ext cx="1670077" cy="110962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A815FC8-AA0A-832A-EB07-C08499A6404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625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endoza Roman ITC TT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</a:rPr>
              <a:t>Scheiden en splitsen van denken en doen</a:t>
            </a:r>
          </a:p>
        </p:txBody>
      </p:sp>
    </p:spTree>
    <p:extLst>
      <p:ext uri="{BB962C8B-B14F-4D97-AF65-F5344CB8AC3E}">
        <p14:creationId xmlns:p14="http://schemas.microsoft.com/office/powerpoint/2010/main" val="181910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Probleemgedrag in organisaties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4294967295"/>
          </p:nvPr>
        </p:nvSpPr>
        <p:spPr>
          <a:xfrm>
            <a:off x="1044575" y="1351432"/>
            <a:ext cx="7470775" cy="3543300"/>
          </a:xfrm>
        </p:spPr>
        <p:txBody>
          <a:bodyPr>
            <a:normAutofit/>
          </a:bodyPr>
          <a:lstStyle/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/>
              <a:t>Mijn naam is haas</a:t>
            </a:r>
          </a:p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/>
              <a:t>Empire Building</a:t>
            </a:r>
          </a:p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/>
              <a:t>SNIF</a:t>
            </a:r>
          </a:p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/>
              <a:t>Gebrek aan eigenaarschap</a:t>
            </a:r>
          </a:p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 err="1"/>
              <a:t>Bohica</a:t>
            </a:r>
            <a:endParaRPr lang="nl-NL" sz="1800" dirty="0"/>
          </a:p>
          <a:p>
            <a:pPr>
              <a:spcAft>
                <a:spcPts val="540"/>
              </a:spcAft>
              <a:buClr>
                <a:srgbClr val="D8DEE1"/>
              </a:buClr>
            </a:pPr>
            <a:r>
              <a:rPr lang="nl-NL" sz="1800" dirty="0" err="1"/>
              <a:t>Blaming</a:t>
            </a:r>
            <a:r>
              <a:rPr lang="nl-NL" sz="1800" dirty="0"/>
              <a:t> &amp; </a:t>
            </a:r>
            <a:r>
              <a:rPr lang="nl-NL" sz="1800" dirty="0" err="1"/>
              <a:t>shaming</a:t>
            </a:r>
            <a:endParaRPr lang="nl-NL" sz="1800" dirty="0"/>
          </a:p>
          <a:p>
            <a:pPr>
              <a:spcAft>
                <a:spcPts val="540"/>
              </a:spcAft>
            </a:pPr>
            <a:endParaRPr lang="nl-NL" sz="1800" dirty="0"/>
          </a:p>
        </p:txBody>
      </p:sp>
      <p:sp>
        <p:nvSpPr>
          <p:cNvPr id="6" name="Tijdelijke aanduiding voor tekst 4"/>
          <p:cNvSpPr txBox="1">
            <a:spLocks/>
          </p:cNvSpPr>
          <p:nvPr/>
        </p:nvSpPr>
        <p:spPr>
          <a:xfrm>
            <a:off x="4495193" y="1430529"/>
            <a:ext cx="3577590" cy="328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147" rIns="41147">
            <a:norm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Vervreemding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Weinig ‘ondernemerschap’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Controledrift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Demotivatie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Navelstaren </a:t>
            </a:r>
            <a:r>
              <a:rPr lang="nl-NL" dirty="0" err="1">
                <a:latin typeface="Kievit-Regular" panose="02000503040000020004" pitchFamily="2" charset="0"/>
                <a:sym typeface="Calibri"/>
              </a:rPr>
              <a:t>vs.</a:t>
            </a:r>
            <a:r>
              <a:rPr lang="nl-NL" dirty="0">
                <a:latin typeface="Kievit-Regular" panose="02000503040000020004" pitchFamily="2" charset="0"/>
                <a:sym typeface="Calibri"/>
              </a:rPr>
              <a:t> klantgerichtheid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54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Kievit-Regular" panose="02000503040000020004" pitchFamily="2" charset="0"/>
                <a:sym typeface="Calibri"/>
              </a:rPr>
              <a:t>Mentaal uitstappen (VIP)</a:t>
            </a:r>
          </a:p>
          <a:p>
            <a:pPr marL="308610" indent="-308610" defTabSz="411480">
              <a:spcBef>
                <a:spcPct val="20000"/>
              </a:spcBef>
              <a:spcAft>
                <a:spcPts val="540"/>
              </a:spcAft>
              <a:buClr>
                <a:srgbClr val="FFBDBD"/>
              </a:buClr>
              <a:buSzPct val="120000"/>
              <a:buFont typeface="Arial"/>
              <a:buChar char="•"/>
              <a:defRPr/>
            </a:pPr>
            <a:endParaRPr lang="nl-NL" kern="0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CEAC1928-4720-1047-AF8D-B0CD71FFE2C8}"/>
              </a:ext>
            </a:extLst>
          </p:cNvPr>
          <p:cNvCxnSpPr>
            <a:cxnSpLocks/>
          </p:cNvCxnSpPr>
          <p:nvPr/>
        </p:nvCxnSpPr>
        <p:spPr>
          <a:xfrm flipV="1">
            <a:off x="4255826" y="1351432"/>
            <a:ext cx="0" cy="2472697"/>
          </a:xfrm>
          <a:prstGeom prst="line">
            <a:avLst/>
          </a:prstGeom>
          <a:noFill/>
          <a:ln w="41275" cap="rnd">
            <a:solidFill>
              <a:srgbClr val="B02811"/>
            </a:solidFill>
            <a:prstDash val="sysDot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628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Pierre\Mijn documenten\Mijn afbeeldingen\kartoons\complexiteit.BMP">
            <a:extLst>
              <a:ext uri="{FF2B5EF4-FFF2-40B4-BE49-F238E27FC236}">
                <a16:creationId xmlns:a16="http://schemas.microsoft.com/office/drawing/2014/main" id="{1ECE178B-4A4F-C336-B066-5ADE5532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2585">
            <a:off x="1210474" y="936904"/>
            <a:ext cx="1489148" cy="118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mc="http://schemas.openxmlformats.org/markup-compatibility/2006" xmlns:mv="urn:schemas-microsoft-com:mac:vml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mv="urn:schemas-microsoft-com:mac:vml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FCC091-E72B-E1E4-DCFD-01F25DE8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Complexe structuren en moderne eisen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D4DE8765-A448-65BF-73F1-D7A085B93659}"/>
              </a:ext>
            </a:extLst>
          </p:cNvPr>
          <p:cNvSpPr txBox="1">
            <a:spLocks/>
          </p:cNvSpPr>
          <p:nvPr/>
        </p:nvSpPr>
        <p:spPr>
          <a:xfrm>
            <a:off x="3644368" y="2219101"/>
            <a:ext cx="2730218" cy="260466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Kievit-Regular" panose="02000503040000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Kievit-Regular" panose="02000503040000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Kievit-Regular" panose="02000503040000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Kievit-Regular" panose="02000503040000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Kievit-Regular" panose="0200050304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858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Kwaliteit van de arbeid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Hoog verzuim- en stressrisico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Vervreemding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Weinig leer en ontwikkelmogelijkheden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…</a:t>
            </a:r>
          </a:p>
          <a:p>
            <a:pPr marL="285750" marR="0" lvl="0" indent="-285750" algn="l" defTabSz="6858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7" name="Picture 4" descr="C:\Documents and Settings\Pierre\Mijn documenten\Mijn afbeeldingen\kartoons\communicatie.BMP">
            <a:extLst>
              <a:ext uri="{FF2B5EF4-FFF2-40B4-BE49-F238E27FC236}">
                <a16:creationId xmlns:a16="http://schemas.microsoft.com/office/drawing/2014/main" id="{73344563-8F1C-D387-4A90-115C49BE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716" y="932957"/>
            <a:ext cx="1826147" cy="129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mc="http://schemas.openxmlformats.org/markup-compatibility/2006" xmlns:mv="urn:schemas-microsoft-com:mac:vml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mv="urn:schemas-microsoft-com:mac:vml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nts and Settings\Pierre\Mijn documenten\Mijn afbeeldingen\kartoons\samenwerken.BMP">
            <a:extLst>
              <a:ext uri="{FF2B5EF4-FFF2-40B4-BE49-F238E27FC236}">
                <a16:creationId xmlns:a16="http://schemas.microsoft.com/office/drawing/2014/main" id="{00578602-E001-684B-4412-EB84599B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780" y="977583"/>
            <a:ext cx="1717842" cy="120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mc="http://schemas.openxmlformats.org/markup-compatibility/2006" xmlns:mv="urn:schemas-microsoft-com:mac:vml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mv="urn:schemas-microsoft-com:mac:vml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1">
            <a:extLst>
              <a:ext uri="{FF2B5EF4-FFF2-40B4-BE49-F238E27FC236}">
                <a16:creationId xmlns:a16="http://schemas.microsoft.com/office/drawing/2014/main" id="{DAC77CE4-370B-7925-0FC2-B102A4D94C2F}"/>
              </a:ext>
            </a:extLst>
          </p:cNvPr>
          <p:cNvSpPr txBox="1">
            <a:spLocks/>
          </p:cNvSpPr>
          <p:nvPr/>
        </p:nvSpPr>
        <p:spPr>
          <a:xfrm>
            <a:off x="862687" y="2194996"/>
            <a:ext cx="3271838" cy="282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c="http://schemas.openxmlformats.org/markup-compatibility/2006" xmlns:mv="urn:schemas-microsoft-com:mac:vml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83771" marR="0" indent="-32657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Courier New" panose="02070309020205020404" pitchFamily="49" charset="0"/>
              <a:buChar char="o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2pPr>
            <a:lvl3pPr marL="1219200" marR="0" indent="-304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Courier New" panose="02070309020205020404" pitchFamily="49" charset="0"/>
              <a:buChar char="o"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C1D13"/>
              </a:buClr>
              <a:buSzTx/>
              <a:buFont typeface="Arial"/>
              <a:buChar char="–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C1D13"/>
              </a:buClr>
              <a:buSzTx/>
              <a:buFont typeface="Arial"/>
              <a:buChar char="»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5pPr>
            <a:lvl6pPr marL="2651760" indent="-365760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1" indent="0" algn="l" defTabSz="6858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Courier New" panose="02070309020205020404" pitchFamily="49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Kwaliteit van de organisatie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Hoge storingskans 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Lange doorlooptijden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Hoge voorraden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Lage flexibiliteit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Lage betrouwbaarheid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Laag innovatievermogen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Moeilijke kwaliteitsbeheersing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Onzuivere kostencalculatie per ‘order’</a:t>
            </a:r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FC0B54CD-551A-12CE-672D-79A7771F5899}"/>
              </a:ext>
            </a:extLst>
          </p:cNvPr>
          <p:cNvSpPr txBox="1">
            <a:spLocks/>
          </p:cNvSpPr>
          <p:nvPr/>
        </p:nvSpPr>
        <p:spPr>
          <a:xfrm>
            <a:off x="6272230" y="2231800"/>
            <a:ext cx="2663207" cy="127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c="http://schemas.openxmlformats.org/markup-compatibility/2006" xmlns:mv="urn:schemas-microsoft-com:mac:vml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83771" marR="0" indent="-32657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Courier New" panose="02070309020205020404" pitchFamily="49" charset="0"/>
              <a:buChar char="o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2pPr>
            <a:lvl3pPr marL="1219200" marR="0" indent="-304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Courier New" panose="02070309020205020404" pitchFamily="49" charset="0"/>
              <a:buChar char="o"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C1D13"/>
              </a:buClr>
              <a:buSzTx/>
              <a:buFont typeface="Arial"/>
              <a:buChar char="–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C1D13"/>
              </a:buClr>
              <a:buSzTx/>
              <a:buFont typeface="Arial"/>
              <a:buChar char="»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5pPr>
            <a:lvl6pPr marL="2651760" indent="-365760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 defTabSz="457200" eaLnBrk="1" hangingPunct="1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1" indent="0" algn="l" defTabSz="6858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Courier New" panose="02070309020205020404" pitchFamily="49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Kwaliteit van de arbeidsrelaties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Complexe en onoverzichtelijke afstemming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Samenwerkingsproblemen</a:t>
            </a:r>
          </a:p>
          <a:p>
            <a:pPr marL="2857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…</a:t>
            </a:r>
          </a:p>
          <a:p>
            <a:pPr marL="285750" marR="0" lvl="0" indent="-285750" algn="l" defTabSz="457200" rtl="0" eaLnBrk="0" fontAlgn="base" latinLnBrk="0" hangingPunct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5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8C328-0A81-82AE-1307-E2AA492E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dirty="0"/>
              <a:t>Van simpele taken in een complex netwerk, naar complexe taken in een simpel netwerk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0BBF90D6-6567-745F-4323-FBB1728AA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030" y="3748687"/>
            <a:ext cx="413097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hlink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600" b="1">
                <a:solidFill>
                  <a:srgbClr val="BFBFBF"/>
                </a:solidFill>
                <a:latin typeface="Arial" pitchFamily="34" charset="0"/>
              </a:defRPr>
            </a:lvl1pPr>
            <a:lvl2pPr marL="742950" indent="-285750">
              <a:defRPr sz="600" b="1">
                <a:solidFill>
                  <a:srgbClr val="BFBFBF"/>
                </a:solidFill>
                <a:latin typeface="Arial" pitchFamily="34" charset="0"/>
              </a:defRPr>
            </a:lvl2pPr>
            <a:lvl3pPr marL="11430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3pPr>
            <a:lvl4pPr marL="16002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4pPr>
            <a:lvl5pPr marL="20574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ievit-Regular" panose="02000503040000020004" pitchFamily="2" charset="0"/>
                <a:cs typeface="Calibri"/>
                <a:sym typeface="Calibri"/>
              </a:rPr>
              <a:t>Eenvoudig interactienetwerk</a:t>
            </a:r>
          </a:p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l-NL" sz="1600" b="0" dirty="0">
                <a:solidFill>
                  <a:prstClr val="black">
                    <a:lumMod val="75000"/>
                    <a:lumOff val="25000"/>
                  </a:prstClr>
                </a:solidFill>
                <a:latin typeface="Kievit-Regular" panose="02000503040000020004" pitchFamily="2" charset="0"/>
                <a:cs typeface="Calibri"/>
                <a:sym typeface="Calibri"/>
              </a:rPr>
              <a:t>Complexe teamtaken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ievit-Regular" panose="02000503040000020004" pitchFamily="2" charset="0"/>
              <a:cs typeface="Calibri"/>
              <a:sym typeface="Calibri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ievit-Regular" panose="02000503040000020004" pitchFamily="2" charset="0"/>
                <a:cs typeface="Calibri"/>
                <a:sym typeface="Calibri"/>
              </a:rPr>
              <a:t>Lagere storingskans en -gevoeligheid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-Regular" panose="02000503040000020004" pitchFamily="2" charset="0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1C63A560-F6D2-3B6B-27D1-3572F95A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32" y="1597230"/>
            <a:ext cx="1865374" cy="18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ject 1">
            <a:extLst>
              <a:ext uri="{FF2B5EF4-FFF2-40B4-BE49-F238E27FC236}">
                <a16:creationId xmlns:a16="http://schemas.microsoft.com/office/drawing/2014/main" id="{1CB77766-865A-F54F-8948-8FA3D1DE9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84" y="1360277"/>
            <a:ext cx="2108346" cy="22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8">
            <a:extLst>
              <a:ext uri="{FF2B5EF4-FFF2-40B4-BE49-F238E27FC236}">
                <a16:creationId xmlns:a16="http://schemas.microsoft.com/office/drawing/2014/main" id="{82DC0B28-A847-85AD-24BF-CFF41104F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775" y="3730037"/>
            <a:ext cx="419972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hlink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600" b="1">
                <a:solidFill>
                  <a:srgbClr val="BFBFBF"/>
                </a:solidFill>
                <a:latin typeface="Arial" pitchFamily="34" charset="0"/>
              </a:defRPr>
            </a:lvl1pPr>
            <a:lvl2pPr marL="742950" indent="-285750">
              <a:defRPr sz="600" b="1">
                <a:solidFill>
                  <a:srgbClr val="BFBFBF"/>
                </a:solidFill>
                <a:latin typeface="Arial" pitchFamily="34" charset="0"/>
              </a:defRPr>
            </a:lvl2pPr>
            <a:lvl3pPr marL="11430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3pPr>
            <a:lvl4pPr marL="16002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4pPr>
            <a:lvl5pPr marL="2057400" indent="-228600">
              <a:defRPr sz="600" b="1">
                <a:solidFill>
                  <a:srgbClr val="BFBFBF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rgbClr val="BFBFBF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Complex interactienetwerk </a:t>
            </a:r>
          </a:p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Simpele</a:t>
            </a:r>
            <a:r>
              <a:rPr kumimoji="0" lang="nl-NL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 taken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lt"/>
              <a:ea typeface="+mn-ea"/>
              <a:cs typeface="Calibri"/>
              <a:sym typeface="Calibri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D8DEE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Hoge storingskans en -gevoeligheid</a:t>
            </a:r>
          </a:p>
        </p:txBody>
      </p:sp>
    </p:spTree>
    <p:extLst>
      <p:ext uri="{BB962C8B-B14F-4D97-AF65-F5344CB8AC3E}">
        <p14:creationId xmlns:p14="http://schemas.microsoft.com/office/powerpoint/2010/main" val="38791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F068-E047-68BD-E23C-68CF3084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Ontwerpketen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932DD3-183D-D9DB-4C3C-2D4E21D0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92" y="1144260"/>
            <a:ext cx="8577815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cap="all" dirty="0"/>
              <a:t>Werelden komen samen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1789989" y="2848343"/>
            <a:ext cx="3197894" cy="163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marL="308610" indent="-308610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nl-NL" sz="11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De wereld van het werkelijke (geleefd):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Vertrouwd: Het werkt al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Concreet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Energiezuinig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Discipline en routine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Impliciet en onbewust</a:t>
            </a:r>
          </a:p>
          <a:p>
            <a:pPr marL="282893" lvl="1" indent="-235744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Instandhouding centraal</a:t>
            </a:r>
          </a:p>
          <a:p>
            <a:pPr marL="482918" lvl="1" indent="-325755" defTabSz="82296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  <a:defRPr/>
            </a:pPr>
            <a:endParaRPr lang="nl-NL" sz="117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ＭＳ Ｐゴシック" charset="-128"/>
              <a:cs typeface="Calibri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4723524" y="2852328"/>
            <a:ext cx="3197894" cy="163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marL="308610" indent="-308610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</a:pPr>
            <a:r>
              <a:rPr lang="nl-NL" sz="117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De wereld van het wenselijke (gepland):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Nieuw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Abstracte idealen, ambities en beloftes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Wil en maakbaarheid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Expliciet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Bewust en rationeel</a:t>
            </a:r>
          </a:p>
          <a:p>
            <a:pPr marL="320040" lvl="1" indent="-272892" eaLnBrk="0" hangingPunct="0"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nl-NL" sz="117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Calibri"/>
              </a:rPr>
              <a:t>Verandering centraal</a:t>
            </a: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62862D34-DBEC-7E47-A90F-87506E7745A9}"/>
              </a:ext>
            </a:extLst>
          </p:cNvPr>
          <p:cNvSpPr/>
          <p:nvPr/>
        </p:nvSpPr>
        <p:spPr bwMode="auto">
          <a:xfrm>
            <a:off x="4213930" y="1726454"/>
            <a:ext cx="584106" cy="731856"/>
          </a:xfrm>
          <a:prstGeom prst="ellipse">
            <a:avLst/>
          </a:prstGeom>
          <a:solidFill>
            <a:srgbClr val="D8DEE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937" tIns="30968" rIns="61937" bIns="30968" numCol="1" rtlCol="0" anchor="ctr" anchorCtr="0" compatLnSpc="1">
            <a:prstTxWarp prst="textNoShape">
              <a:avLst/>
            </a:prstTxWarp>
          </a:bodyPr>
          <a:lstStyle/>
          <a:p>
            <a:pPr algn="ctr" defTabSz="790799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440" kern="0" dirty="0">
              <a:solidFill>
                <a:srgbClr val="00325F"/>
              </a:solidFill>
              <a:latin typeface="+mj-lt"/>
            </a:endParaRPr>
          </a:p>
        </p:txBody>
      </p:sp>
      <p:sp>
        <p:nvSpPr>
          <p:cNvPr id="47" name="Oval 3">
            <a:extLst>
              <a:ext uri="{FF2B5EF4-FFF2-40B4-BE49-F238E27FC236}">
                <a16:creationId xmlns:a16="http://schemas.microsoft.com/office/drawing/2014/main" id="{53BAB7A0-6C34-0E43-B781-651C48B61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67" y="1481008"/>
            <a:ext cx="2764237" cy="1241352"/>
          </a:xfrm>
          <a:prstGeom prst="ellipse">
            <a:avLst/>
          </a:prstGeom>
          <a:noFill/>
          <a:ln w="3810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r>
              <a:rPr lang="nl-NL" b="1" kern="0" dirty="0">
                <a:solidFill>
                  <a:srgbClr val="B02811"/>
                </a:solidFill>
                <a:latin typeface="+mj-lt"/>
                <a:ea typeface="Calibri" charset="0"/>
                <a:cs typeface="Calibri" charset="0"/>
              </a:rPr>
              <a:t>Stabiliteit</a:t>
            </a:r>
          </a:p>
        </p:txBody>
      </p:sp>
      <p:sp>
        <p:nvSpPr>
          <p:cNvPr id="48" name="Oval 4">
            <a:extLst>
              <a:ext uri="{FF2B5EF4-FFF2-40B4-BE49-F238E27FC236}">
                <a16:creationId xmlns:a16="http://schemas.microsoft.com/office/drawing/2014/main" id="{971FAAA0-E231-8846-A35A-988BB1F80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807" y="1467616"/>
            <a:ext cx="2903855" cy="1253658"/>
          </a:xfrm>
          <a:prstGeom prst="ellipse">
            <a:avLst/>
          </a:prstGeom>
          <a:noFill/>
          <a:ln w="3810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r>
              <a:rPr lang="nl-NL" b="1" kern="0" dirty="0">
                <a:solidFill>
                  <a:srgbClr val="B02811"/>
                </a:solidFill>
                <a:latin typeface="+mj-lt"/>
                <a:ea typeface="Calibri" charset="0"/>
                <a:cs typeface="Calibri" charset="0"/>
              </a:rPr>
              <a:t>Verandering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0F39C3FD-8FC5-E34B-9642-7BAE752337A6}"/>
              </a:ext>
            </a:extLst>
          </p:cNvPr>
          <p:cNvGrpSpPr/>
          <p:nvPr/>
        </p:nvGrpSpPr>
        <p:grpSpPr>
          <a:xfrm>
            <a:off x="5495900" y="1382024"/>
            <a:ext cx="160834" cy="180924"/>
            <a:chOff x="5786442" y="921532"/>
            <a:chExt cx="230735" cy="265404"/>
          </a:xfrm>
        </p:grpSpPr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02F22830-11C9-284A-BCAA-FBC04F30F1D4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>
              <a:off x="5786442" y="921532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A514D38E-287F-7740-8BDB-79D310F8A7D8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H="1">
              <a:off x="5786442" y="1054234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E7716671-1DD3-BB4D-8517-EC35F4DE5DCE}"/>
              </a:ext>
            </a:extLst>
          </p:cNvPr>
          <p:cNvGrpSpPr/>
          <p:nvPr/>
        </p:nvGrpSpPr>
        <p:grpSpPr>
          <a:xfrm rot="6284089">
            <a:off x="7020057" y="2058145"/>
            <a:ext cx="157291" cy="185000"/>
            <a:chOff x="5672138" y="1250156"/>
            <a:chExt cx="230735" cy="265404"/>
          </a:xfrm>
        </p:grpSpPr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9BCF1FA9-71A3-EF4A-BB08-97D0805E2D35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8" y="1250156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56F5EB03-DDDC-3042-89E7-4CFC0F2B86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2138" y="1382858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7AC820E1-B3A1-CC48-AD34-0BEDDC44F774}"/>
              </a:ext>
            </a:extLst>
          </p:cNvPr>
          <p:cNvGrpSpPr/>
          <p:nvPr/>
        </p:nvGrpSpPr>
        <p:grpSpPr>
          <a:xfrm rot="10612788">
            <a:off x="5576315" y="2631355"/>
            <a:ext cx="160834" cy="180924"/>
            <a:chOff x="5672138" y="1250156"/>
            <a:chExt cx="230735" cy="265404"/>
          </a:xfrm>
        </p:grpSpPr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01B09912-00F1-F148-B065-B30057ACE5F7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8" y="1250156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EEF450BF-DF15-924A-9BFE-D822865F1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2138" y="1382858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3B777B25-58CD-E145-883B-553C4A794B25}"/>
              </a:ext>
            </a:extLst>
          </p:cNvPr>
          <p:cNvGrpSpPr/>
          <p:nvPr/>
        </p:nvGrpSpPr>
        <p:grpSpPr>
          <a:xfrm rot="10800000">
            <a:off x="3247115" y="1395416"/>
            <a:ext cx="160834" cy="180924"/>
            <a:chOff x="5672138" y="1250156"/>
            <a:chExt cx="230735" cy="265404"/>
          </a:xfrm>
        </p:grpSpPr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53F0ABB8-9103-9E47-973B-30988AF95FF0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8" y="1250156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10F5D555-D33F-9F4C-A704-19EFADE524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2138" y="1382858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92F2764B-2DC5-EA4C-A6EF-CBDB5CC46AD8}"/>
              </a:ext>
            </a:extLst>
          </p:cNvPr>
          <p:cNvGrpSpPr/>
          <p:nvPr/>
        </p:nvGrpSpPr>
        <p:grpSpPr>
          <a:xfrm rot="15552149">
            <a:off x="1975086" y="2073480"/>
            <a:ext cx="157291" cy="185000"/>
            <a:chOff x="5672138" y="1250156"/>
            <a:chExt cx="230735" cy="265404"/>
          </a:xfrm>
        </p:grpSpPr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04583D6A-61AF-D843-959C-29615388D0DD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8" y="1250156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19BA885F-C5E5-6A47-A95B-533669759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2138" y="1382858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884233E8-CF38-0243-9D47-9CEDAB0908DC}"/>
              </a:ext>
            </a:extLst>
          </p:cNvPr>
          <p:cNvGrpSpPr/>
          <p:nvPr/>
        </p:nvGrpSpPr>
        <p:grpSpPr>
          <a:xfrm rot="21412788">
            <a:off x="3267911" y="2636769"/>
            <a:ext cx="160834" cy="180924"/>
            <a:chOff x="5672138" y="1250156"/>
            <a:chExt cx="230735" cy="265404"/>
          </a:xfrm>
        </p:grpSpPr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5D1A679D-C1FB-C34A-9626-210E9A7A331D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8" y="1250156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D1E409E7-9097-0340-9CA2-D029B20D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2138" y="1382858"/>
              <a:ext cx="230735" cy="132702"/>
            </a:xfrm>
            <a:prstGeom prst="line">
              <a:avLst/>
            </a:prstGeom>
            <a:noFill/>
            <a:ln w="444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5" name="Oval 3">
            <a:extLst>
              <a:ext uri="{FF2B5EF4-FFF2-40B4-BE49-F238E27FC236}">
                <a16:creationId xmlns:a16="http://schemas.microsoft.com/office/drawing/2014/main" id="{C5AEB523-62CC-AD40-B6E1-05CD1C971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271" y="1463750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56" name="Oval 3">
            <a:extLst>
              <a:ext uri="{FF2B5EF4-FFF2-40B4-BE49-F238E27FC236}">
                <a16:creationId xmlns:a16="http://schemas.microsoft.com/office/drawing/2014/main" id="{4173185B-658D-0646-B026-6AE83BC1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196" y="1469985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57" name="Oval 3">
            <a:extLst>
              <a:ext uri="{FF2B5EF4-FFF2-40B4-BE49-F238E27FC236}">
                <a16:creationId xmlns:a16="http://schemas.microsoft.com/office/drawing/2014/main" id="{3F2DDE1F-31B2-BE44-B2DD-612B971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053" y="1442404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58" name="Oval 3">
            <a:extLst>
              <a:ext uri="{FF2B5EF4-FFF2-40B4-BE49-F238E27FC236}">
                <a16:creationId xmlns:a16="http://schemas.microsoft.com/office/drawing/2014/main" id="{F35E30D3-E590-4840-A02C-23EC70736C5B}"/>
              </a:ext>
            </a:extLst>
          </p:cNvPr>
          <p:cNvSpPr>
            <a:spLocks noChangeArrowheads="1"/>
          </p:cNvSpPr>
          <p:nvPr/>
        </p:nvSpPr>
        <p:spPr bwMode="auto">
          <a:xfrm rot="187974">
            <a:off x="2045127" y="1483517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59" name="Oval 3">
            <a:extLst>
              <a:ext uri="{FF2B5EF4-FFF2-40B4-BE49-F238E27FC236}">
                <a16:creationId xmlns:a16="http://schemas.microsoft.com/office/drawing/2014/main" id="{713552B7-31BE-E848-BE61-52BCCBDAB1B3}"/>
              </a:ext>
            </a:extLst>
          </p:cNvPr>
          <p:cNvSpPr>
            <a:spLocks noChangeArrowheads="1"/>
          </p:cNvSpPr>
          <p:nvPr/>
        </p:nvSpPr>
        <p:spPr bwMode="auto">
          <a:xfrm rot="164200">
            <a:off x="4315700" y="1438596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7A2C8FF1-19BB-444E-BDDC-7F87FA88AF4D}"/>
              </a:ext>
            </a:extLst>
          </p:cNvPr>
          <p:cNvSpPr>
            <a:spLocks noChangeArrowheads="1"/>
          </p:cNvSpPr>
          <p:nvPr/>
        </p:nvSpPr>
        <p:spPr bwMode="auto">
          <a:xfrm rot="21413422">
            <a:off x="2068991" y="1447320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61" name="Oval 3">
            <a:extLst>
              <a:ext uri="{FF2B5EF4-FFF2-40B4-BE49-F238E27FC236}">
                <a16:creationId xmlns:a16="http://schemas.microsoft.com/office/drawing/2014/main" id="{07B7934E-1190-D544-86BF-7054405956FB}"/>
              </a:ext>
            </a:extLst>
          </p:cNvPr>
          <p:cNvSpPr>
            <a:spLocks noChangeArrowheads="1"/>
          </p:cNvSpPr>
          <p:nvPr/>
        </p:nvSpPr>
        <p:spPr bwMode="auto">
          <a:xfrm rot="21447553">
            <a:off x="2006818" y="1441334"/>
            <a:ext cx="2764237" cy="1241352"/>
          </a:xfrm>
          <a:prstGeom prst="ellipse">
            <a:avLst/>
          </a:prstGeom>
          <a:noFill/>
          <a:ln w="63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lIns="60962" tIns="31700" rIns="60962" bIns="31700" anchor="ctr">
            <a:prstTxWarp prst="textNoShape">
              <a:avLst/>
            </a:prstTxWarp>
          </a:bodyPr>
          <a:lstStyle/>
          <a:p>
            <a:pPr algn="ctr" defTabSz="593257">
              <a:defRPr/>
            </a:pPr>
            <a:endParaRPr lang="nl-NL" kern="0" dirty="0">
              <a:solidFill>
                <a:srgbClr val="DA6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44" name="Tijdelijke aanduiding voor inhoud 2">
            <a:extLst>
              <a:ext uri="{FF2B5EF4-FFF2-40B4-BE49-F238E27FC236}">
                <a16:creationId xmlns:a16="http://schemas.microsoft.com/office/drawing/2014/main" id="{191D7770-E9D8-FA45-8B22-FB84FB83D6E7}"/>
              </a:ext>
            </a:extLst>
          </p:cNvPr>
          <p:cNvSpPr txBox="1">
            <a:spLocks/>
          </p:cNvSpPr>
          <p:nvPr/>
        </p:nvSpPr>
        <p:spPr bwMode="auto">
          <a:xfrm>
            <a:off x="4474729" y="962608"/>
            <a:ext cx="2903855" cy="2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081" tIns="39541" rIns="79081" bIns="39541" numCol="1" anchor="t" anchorCtr="0" compatLnSpc="1">
            <a:prstTxWarp prst="textNoShape">
              <a:avLst/>
            </a:prstTxWarp>
          </a:bodyPr>
          <a:lstStyle/>
          <a:p>
            <a:pPr marL="296550" indent="-296550" defTabSz="593257" eaLnBrk="0" hangingPunct="0">
              <a:spcBef>
                <a:spcPct val="20000"/>
              </a:spcBef>
              <a:buClr>
                <a:srgbClr val="DA6000"/>
              </a:buClr>
              <a:defRPr/>
            </a:pPr>
            <a:r>
              <a:rPr lang="nl-NL" sz="117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Calibri"/>
              </a:rPr>
              <a:t>De wereld van het mogelijke</a:t>
            </a:r>
          </a:p>
        </p:txBody>
      </p:sp>
      <p:sp>
        <p:nvSpPr>
          <p:cNvPr id="45" name="Boog 44">
            <a:extLst>
              <a:ext uri="{FF2B5EF4-FFF2-40B4-BE49-F238E27FC236}">
                <a16:creationId xmlns:a16="http://schemas.microsoft.com/office/drawing/2014/main" id="{179DDF62-E2D7-9F49-9A40-D02863827566}"/>
              </a:ext>
            </a:extLst>
          </p:cNvPr>
          <p:cNvSpPr/>
          <p:nvPr/>
        </p:nvSpPr>
        <p:spPr>
          <a:xfrm rot="14283150">
            <a:off x="4170706" y="1173968"/>
            <a:ext cx="1105637" cy="863152"/>
          </a:xfrm>
          <a:prstGeom prst="arc">
            <a:avLst>
              <a:gd name="adj1" fmla="val 14792665"/>
              <a:gd name="adj2" fmla="val 243490"/>
            </a:avLst>
          </a:prstGeom>
          <a:ln>
            <a:solidFill>
              <a:srgbClr val="B0281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79080" tIns="39540" rIns="79080" bIns="39540" numCol="1" spcCol="48646" rtlCol="0" anchor="t">
            <a:noAutofit/>
          </a:bodyPr>
          <a:lstStyle/>
          <a:p>
            <a:pPr defTabSz="790799" latinLnBrk="1" hangingPunct="0"/>
            <a:endParaRPr lang="nl-NL" sz="1440">
              <a:solidFill>
                <a:srgbClr val="0000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02CE126-511F-567C-08AB-ECA9FBB04277}"/>
              </a:ext>
            </a:extLst>
          </p:cNvPr>
          <p:cNvSpPr txBox="1"/>
          <p:nvPr/>
        </p:nvSpPr>
        <p:spPr>
          <a:xfrm>
            <a:off x="0" y="4311776"/>
            <a:ext cx="379066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>
                <a:solidFill>
                  <a:srgbClr val="D8DEE1"/>
                </a:solidFill>
                <a:latin typeface="Calibri"/>
                <a:ea typeface="Calibri"/>
                <a:cs typeface="Calibri"/>
              </a:rPr>
              <a:t>Van Oss, L., &amp; Van ’t Hek, J. (2008) </a:t>
            </a:r>
            <a:endParaRPr lang="en-GB" sz="1000" dirty="0">
              <a:solidFill>
                <a:srgbClr val="D8DE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353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0EDB96-F867-C78E-90C3-553E36A84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ECB8DD-D0F8-0852-072B-E3F5559C57B0}"/>
              </a:ext>
            </a:extLst>
          </p:cNvPr>
          <p:cNvSpPr/>
          <p:nvPr/>
        </p:nvSpPr>
        <p:spPr>
          <a:xfrm>
            <a:off x="7087172" y="3784121"/>
            <a:ext cx="785797" cy="120770"/>
          </a:xfrm>
          <a:prstGeom prst="roundRect">
            <a:avLst/>
          </a:prstGeom>
          <a:solidFill>
            <a:srgbClr val="E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0394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>Sociaal-organisatorische bedrijfskunde</a:t>
            </a:r>
          </a:p>
        </p:txBody>
      </p:sp>
      <p:sp>
        <p:nvSpPr>
          <p:cNvPr id="69" name="Tekstvak 58">
            <a:extLst>
              <a:ext uri="{FF2B5EF4-FFF2-40B4-BE49-F238E27FC236}">
                <a16:creationId xmlns:a16="http://schemas.microsoft.com/office/drawing/2014/main" id="{54A4A922-FFB7-5848-89A3-35EE08D92E73}"/>
              </a:ext>
            </a:extLst>
          </p:cNvPr>
          <p:cNvSpPr txBox="1"/>
          <p:nvPr/>
        </p:nvSpPr>
        <p:spPr>
          <a:xfrm>
            <a:off x="4874444" y="3355653"/>
            <a:ext cx="412877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400">
                <a:solidFill>
                  <a:srgbClr val="131313">
                    <a:lumMod val="75000"/>
                    <a:lumOff val="25000"/>
                  </a:srgbClr>
                </a:solidFill>
                <a:latin typeface="Kievit-Regular" panose="02000503040000020004" pitchFamily="2" charset="0"/>
                <a:ea typeface="Helvetica Neue"/>
                <a:cs typeface="Calibri"/>
              </a:defRPr>
            </a:lvl1pPr>
            <a:lvl2pPr marL="179388" lvl="1" indent="-179388">
              <a:spcBef>
                <a:spcPct val="20000"/>
              </a:spcBef>
              <a:buClr>
                <a:srgbClr val="FFBDBD"/>
              </a:buClr>
              <a:buSzPct val="120000"/>
              <a:buFont typeface="Arial"/>
              <a:buChar char="•"/>
              <a:defRPr sz="1400">
                <a:solidFill>
                  <a:srgbClr val="131313">
                    <a:lumMod val="75000"/>
                    <a:lumOff val="25000"/>
                  </a:srgbClr>
                </a:solidFill>
                <a:latin typeface="Kievit-Regular" panose="02000503040000020004" pitchFamily="2" charset="0"/>
                <a:ea typeface="Helvetica Neue"/>
                <a:cs typeface="Calibri"/>
              </a:defRPr>
            </a:lvl2pPr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cs typeface="Calibri"/>
              </a:rPr>
              <a:t>Toepasselijk op zinvol overleven op:</a:t>
            </a:r>
          </a:p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cs typeface="Calibri"/>
              </a:rPr>
              <a:t>Organisatorisch niveau</a:t>
            </a:r>
          </a:p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cs typeface="Calibri"/>
              </a:rPr>
              <a:t>Inter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cs typeface="Calibri"/>
              </a:rPr>
              <a:t>-organisatorisch niveau: samenwerken in netwerken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70" name="Tekstvak 41">
            <a:extLst>
              <a:ext uri="{FF2B5EF4-FFF2-40B4-BE49-F238E27FC236}">
                <a16:creationId xmlns:a16="http://schemas.microsoft.com/office/drawing/2014/main" id="{0EFC6286-7BCC-9940-8850-F877C48EAD0E}"/>
              </a:ext>
            </a:extLst>
          </p:cNvPr>
          <p:cNvSpPr txBox="1"/>
          <p:nvPr/>
        </p:nvSpPr>
        <p:spPr>
          <a:xfrm>
            <a:off x="3058871" y="1651031"/>
            <a:ext cx="184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Strategisch regelen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1" name="Tekstvak 42">
            <a:extLst>
              <a:ext uri="{FF2B5EF4-FFF2-40B4-BE49-F238E27FC236}">
                <a16:creationId xmlns:a16="http://schemas.microsoft.com/office/drawing/2014/main" id="{C95EEA33-8AE9-0D4C-A0B3-B82EF956D6A4}"/>
              </a:ext>
            </a:extLst>
          </p:cNvPr>
          <p:cNvSpPr txBox="1"/>
          <p:nvPr/>
        </p:nvSpPr>
        <p:spPr>
          <a:xfrm>
            <a:off x="840246" y="1692532"/>
            <a:ext cx="1458596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Infrastructuur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  <a:sym typeface="Calibri"/>
              </a:rPr>
              <a:t>Structuur</a:t>
            </a:r>
          </a:p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  <a:sym typeface="Calibri"/>
              </a:rPr>
              <a:t>Technologie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  <a:sym typeface="Calibri"/>
            </a:endParaRPr>
          </a:p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DBD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  <a:sym typeface="Calibri"/>
              </a:rPr>
              <a:t>HR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8E4230AE-88AD-C746-8624-5BB3D886B317}"/>
              </a:ext>
            </a:extLst>
          </p:cNvPr>
          <p:cNvSpPr txBox="1"/>
          <p:nvPr/>
        </p:nvSpPr>
        <p:spPr>
          <a:xfrm>
            <a:off x="3058871" y="2009774"/>
            <a:ext cx="184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Inrichtingsregelen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3" name="Tekstvak 46">
            <a:extLst>
              <a:ext uri="{FF2B5EF4-FFF2-40B4-BE49-F238E27FC236}">
                <a16:creationId xmlns:a16="http://schemas.microsoft.com/office/drawing/2014/main" id="{BAFF1A6F-24C8-D048-891E-9D336B053443}"/>
              </a:ext>
            </a:extLst>
          </p:cNvPr>
          <p:cNvSpPr txBox="1"/>
          <p:nvPr/>
        </p:nvSpPr>
        <p:spPr>
          <a:xfrm>
            <a:off x="3058871" y="2368518"/>
            <a:ext cx="184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Operationeel regelen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4" name="Tekstvak 47">
            <a:extLst>
              <a:ext uri="{FF2B5EF4-FFF2-40B4-BE49-F238E27FC236}">
                <a16:creationId xmlns:a16="http://schemas.microsoft.com/office/drawing/2014/main" id="{8C9D998F-E44B-3940-899E-BEC4B7943F81}"/>
              </a:ext>
            </a:extLst>
          </p:cNvPr>
          <p:cNvSpPr txBox="1"/>
          <p:nvPr/>
        </p:nvSpPr>
        <p:spPr>
          <a:xfrm>
            <a:off x="3058871" y="2727262"/>
            <a:ext cx="184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Primaire processen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5" name="Rechteraccolade 74">
            <a:extLst>
              <a:ext uri="{FF2B5EF4-FFF2-40B4-BE49-F238E27FC236}">
                <a16:creationId xmlns:a16="http://schemas.microsoft.com/office/drawing/2014/main" id="{59430C99-2182-AB4A-8323-6FCA4BFBF636}"/>
              </a:ext>
            </a:extLst>
          </p:cNvPr>
          <p:cNvSpPr/>
          <p:nvPr/>
        </p:nvSpPr>
        <p:spPr bwMode="auto">
          <a:xfrm>
            <a:off x="5025726" y="1753528"/>
            <a:ext cx="245857" cy="512491"/>
          </a:xfrm>
          <a:prstGeom prst="rightBrace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+mj-lt"/>
              <a:ea typeface="Helvetica Neue"/>
              <a:cs typeface="Helvetica Neue"/>
            </a:endParaRPr>
          </a:p>
        </p:txBody>
      </p:sp>
      <p:sp>
        <p:nvSpPr>
          <p:cNvPr id="76" name="Rechteraccolade 75">
            <a:extLst>
              <a:ext uri="{FF2B5EF4-FFF2-40B4-BE49-F238E27FC236}">
                <a16:creationId xmlns:a16="http://schemas.microsoft.com/office/drawing/2014/main" id="{016EE4B7-18AE-6E44-94E2-35369C501610}"/>
              </a:ext>
            </a:extLst>
          </p:cNvPr>
          <p:cNvSpPr/>
          <p:nvPr/>
        </p:nvSpPr>
        <p:spPr bwMode="auto">
          <a:xfrm>
            <a:off x="5025726" y="2419767"/>
            <a:ext cx="245857" cy="512491"/>
          </a:xfrm>
          <a:prstGeom prst="rightBrace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+mj-lt"/>
              <a:ea typeface="Helvetica Neue"/>
              <a:cs typeface="Helvetica Neue"/>
            </a:endParaRPr>
          </a:p>
        </p:txBody>
      </p:sp>
      <p:sp>
        <p:nvSpPr>
          <p:cNvPr id="77" name="Tekstvak 54">
            <a:extLst>
              <a:ext uri="{FF2B5EF4-FFF2-40B4-BE49-F238E27FC236}">
                <a16:creationId xmlns:a16="http://schemas.microsoft.com/office/drawing/2014/main" id="{D0F61F3F-E01B-C040-B463-90947C58E6A6}"/>
              </a:ext>
            </a:extLst>
          </p:cNvPr>
          <p:cNvSpPr txBox="1"/>
          <p:nvPr/>
        </p:nvSpPr>
        <p:spPr>
          <a:xfrm>
            <a:off x="5333047" y="1856027"/>
            <a:ext cx="104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Adaptatie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8" name="Tekstvak 55">
            <a:extLst>
              <a:ext uri="{FF2B5EF4-FFF2-40B4-BE49-F238E27FC236}">
                <a16:creationId xmlns:a16="http://schemas.microsoft.com/office/drawing/2014/main" id="{054537C8-0064-BB40-B0F6-C904631803F6}"/>
              </a:ext>
            </a:extLst>
          </p:cNvPr>
          <p:cNvSpPr txBox="1"/>
          <p:nvPr/>
        </p:nvSpPr>
        <p:spPr>
          <a:xfrm>
            <a:off x="5333047" y="2514722"/>
            <a:ext cx="104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Realisatie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sp>
        <p:nvSpPr>
          <p:cNvPr id="79" name="Rechteraccolade 78">
            <a:extLst>
              <a:ext uri="{FF2B5EF4-FFF2-40B4-BE49-F238E27FC236}">
                <a16:creationId xmlns:a16="http://schemas.microsoft.com/office/drawing/2014/main" id="{0E888259-769D-1546-9364-930BBAFC570F}"/>
              </a:ext>
            </a:extLst>
          </p:cNvPr>
          <p:cNvSpPr/>
          <p:nvPr/>
        </p:nvSpPr>
        <p:spPr bwMode="auto">
          <a:xfrm>
            <a:off x="6377939" y="2061023"/>
            <a:ext cx="245857" cy="512491"/>
          </a:xfrm>
          <a:prstGeom prst="rightBrace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+mj-lt"/>
              <a:ea typeface="Helvetica Neue"/>
              <a:cs typeface="Helvetica Neue"/>
            </a:endParaRPr>
          </a:p>
        </p:txBody>
      </p:sp>
      <p:sp>
        <p:nvSpPr>
          <p:cNvPr id="80" name="Tekstvak 57">
            <a:extLst>
              <a:ext uri="{FF2B5EF4-FFF2-40B4-BE49-F238E27FC236}">
                <a16:creationId xmlns:a16="http://schemas.microsoft.com/office/drawing/2014/main" id="{7E966BBE-F1CD-4044-86B2-7A2EB9CA14F9}"/>
              </a:ext>
            </a:extLst>
          </p:cNvPr>
          <p:cNvSpPr txBox="1"/>
          <p:nvPr/>
        </p:nvSpPr>
        <p:spPr>
          <a:xfrm>
            <a:off x="6838921" y="2081100"/>
            <a:ext cx="1044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Zinvol overleven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- rijk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  - arm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1313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Helvetica Neue"/>
              <a:cs typeface="Calibri"/>
            </a:endParaRP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488BABB5-F1EA-0D49-90E7-B12276CB01F0}"/>
              </a:ext>
            </a:extLst>
          </p:cNvPr>
          <p:cNvCxnSpPr/>
          <p:nvPr/>
        </p:nvCxnSpPr>
        <p:spPr bwMode="auto">
          <a:xfrm>
            <a:off x="4718405" y="2150821"/>
            <a:ext cx="184393" cy="0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Rechte verbindingslijn 81">
            <a:extLst>
              <a:ext uri="{FF2B5EF4-FFF2-40B4-BE49-F238E27FC236}">
                <a16:creationId xmlns:a16="http://schemas.microsoft.com/office/drawing/2014/main" id="{D27793E3-B48F-8A4F-95B1-629AD187ADD0}"/>
              </a:ext>
            </a:extLst>
          </p:cNvPr>
          <p:cNvCxnSpPr/>
          <p:nvPr/>
        </p:nvCxnSpPr>
        <p:spPr bwMode="auto">
          <a:xfrm>
            <a:off x="1276409" y="1497283"/>
            <a:ext cx="3626389" cy="0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Rechte verbindingslijn 82">
            <a:extLst>
              <a:ext uri="{FF2B5EF4-FFF2-40B4-BE49-F238E27FC236}">
                <a16:creationId xmlns:a16="http://schemas.microsoft.com/office/drawing/2014/main" id="{DF56B695-AD87-6C4D-ACD9-2D62BC5A0833}"/>
              </a:ext>
            </a:extLst>
          </p:cNvPr>
          <p:cNvCxnSpPr/>
          <p:nvPr/>
        </p:nvCxnSpPr>
        <p:spPr bwMode="auto">
          <a:xfrm>
            <a:off x="4896448" y="1490933"/>
            <a:ext cx="0" cy="666238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Rechte verbindingslijn met pijl 83">
            <a:extLst>
              <a:ext uri="{FF2B5EF4-FFF2-40B4-BE49-F238E27FC236}">
                <a16:creationId xmlns:a16="http://schemas.microsoft.com/office/drawing/2014/main" id="{32DE4FFB-2B46-2344-86FE-A2100988F577}"/>
              </a:ext>
            </a:extLst>
          </p:cNvPr>
          <p:cNvCxnSpPr/>
          <p:nvPr/>
        </p:nvCxnSpPr>
        <p:spPr bwMode="auto">
          <a:xfrm>
            <a:off x="1281226" y="1490933"/>
            <a:ext cx="0" cy="204996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5" name="Rechteraccolade 84">
            <a:extLst>
              <a:ext uri="{FF2B5EF4-FFF2-40B4-BE49-F238E27FC236}">
                <a16:creationId xmlns:a16="http://schemas.microsoft.com/office/drawing/2014/main" id="{46B45071-DF34-9243-80EF-B651F1C0AF7A}"/>
              </a:ext>
            </a:extLst>
          </p:cNvPr>
          <p:cNvSpPr/>
          <p:nvPr/>
        </p:nvSpPr>
        <p:spPr bwMode="auto">
          <a:xfrm>
            <a:off x="2505693" y="1753528"/>
            <a:ext cx="245857" cy="1076231"/>
          </a:xfrm>
          <a:prstGeom prst="rightBrace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+mj-lt"/>
              <a:ea typeface="Helvetica Neue"/>
              <a:cs typeface="Helvetica Neue"/>
            </a:endParaRPr>
          </a:p>
        </p:txBody>
      </p:sp>
      <p:cxnSp>
        <p:nvCxnSpPr>
          <p:cNvPr id="86" name="Rechte verbindingslijn 85">
            <a:extLst>
              <a:ext uri="{FF2B5EF4-FFF2-40B4-BE49-F238E27FC236}">
                <a16:creationId xmlns:a16="http://schemas.microsoft.com/office/drawing/2014/main" id="{1F5AEDAD-D4EC-4D48-951A-712DBFA2FD22}"/>
              </a:ext>
            </a:extLst>
          </p:cNvPr>
          <p:cNvCxnSpPr/>
          <p:nvPr/>
        </p:nvCxnSpPr>
        <p:spPr>
          <a:xfrm>
            <a:off x="7805802" y="2192860"/>
            <a:ext cx="200938" cy="0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Rechte verbindingslijn 86">
            <a:extLst>
              <a:ext uri="{FF2B5EF4-FFF2-40B4-BE49-F238E27FC236}">
                <a16:creationId xmlns:a16="http://schemas.microsoft.com/office/drawing/2014/main" id="{57E93521-4896-8144-9DA9-D92045A155DC}"/>
              </a:ext>
            </a:extLst>
          </p:cNvPr>
          <p:cNvCxnSpPr/>
          <p:nvPr/>
        </p:nvCxnSpPr>
        <p:spPr>
          <a:xfrm>
            <a:off x="7992507" y="2186510"/>
            <a:ext cx="0" cy="197982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Rechte verbindingslijn met pijl 87">
            <a:extLst>
              <a:ext uri="{FF2B5EF4-FFF2-40B4-BE49-F238E27FC236}">
                <a16:creationId xmlns:a16="http://schemas.microsoft.com/office/drawing/2014/main" id="{C81D7A01-29D0-7647-9B60-E4A1793634E5}"/>
              </a:ext>
            </a:extLst>
          </p:cNvPr>
          <p:cNvCxnSpPr/>
          <p:nvPr/>
        </p:nvCxnSpPr>
        <p:spPr>
          <a:xfrm flipH="1">
            <a:off x="7805802" y="2390842"/>
            <a:ext cx="200938" cy="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81AA940C-79C6-4C4D-AB9D-D7B39A94E4AA}"/>
              </a:ext>
            </a:extLst>
          </p:cNvPr>
          <p:cNvCxnSpPr/>
          <p:nvPr/>
        </p:nvCxnSpPr>
        <p:spPr>
          <a:xfrm rot="10800000">
            <a:off x="6737895" y="2399551"/>
            <a:ext cx="200938" cy="0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Rechte verbindingslijn 89">
            <a:extLst>
              <a:ext uri="{FF2B5EF4-FFF2-40B4-BE49-F238E27FC236}">
                <a16:creationId xmlns:a16="http://schemas.microsoft.com/office/drawing/2014/main" id="{6119F85A-3759-6F4C-8849-C0FAE1103E33}"/>
              </a:ext>
            </a:extLst>
          </p:cNvPr>
          <p:cNvCxnSpPr/>
          <p:nvPr/>
        </p:nvCxnSpPr>
        <p:spPr>
          <a:xfrm rot="10800000">
            <a:off x="6742712" y="2210985"/>
            <a:ext cx="0" cy="197982"/>
          </a:xfrm>
          <a:prstGeom prst="line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Rechte verbindingslijn met pijl 90">
            <a:extLst>
              <a:ext uri="{FF2B5EF4-FFF2-40B4-BE49-F238E27FC236}">
                <a16:creationId xmlns:a16="http://schemas.microsoft.com/office/drawing/2014/main" id="{58EADD42-6855-BA49-95B9-7C0C1C8DE23C}"/>
              </a:ext>
            </a:extLst>
          </p:cNvPr>
          <p:cNvCxnSpPr/>
          <p:nvPr/>
        </p:nvCxnSpPr>
        <p:spPr>
          <a:xfrm rot="10800000" flipH="1">
            <a:off x="6737895" y="2217335"/>
            <a:ext cx="200938" cy="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Text Box 2">
            <a:extLst>
              <a:ext uri="{FF2B5EF4-FFF2-40B4-BE49-F238E27FC236}">
                <a16:creationId xmlns:a16="http://schemas.microsoft.com/office/drawing/2014/main" id="{B4470491-F403-0441-8B17-9B29DDE40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691" y="3751083"/>
            <a:ext cx="1906431" cy="21335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Interacties en gedrag </a:t>
            </a:r>
          </a:p>
        </p:txBody>
      </p:sp>
      <p:sp>
        <p:nvSpPr>
          <p:cNvPr id="93" name="Text Box 3">
            <a:extLst>
              <a:ext uri="{FF2B5EF4-FFF2-40B4-BE49-F238E27FC236}">
                <a16:creationId xmlns:a16="http://schemas.microsoft.com/office/drawing/2014/main" id="{0E4289E7-91DE-C04A-A42C-CA6E2961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95" y="3748167"/>
            <a:ext cx="1822065" cy="21919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</a:rPr>
              <a:t>Interactiepremissen</a:t>
            </a:r>
          </a:p>
        </p:txBody>
      </p:sp>
      <p:cxnSp>
        <p:nvCxnSpPr>
          <p:cNvPr id="94" name="AutoShape 5">
            <a:extLst>
              <a:ext uri="{FF2B5EF4-FFF2-40B4-BE49-F238E27FC236}">
                <a16:creationId xmlns:a16="http://schemas.microsoft.com/office/drawing/2014/main" id="{5DFCFC26-878D-524B-B0F0-F96A37B346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1567" y="4020714"/>
            <a:ext cx="1095" cy="258159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AutoShape 6">
            <a:extLst>
              <a:ext uri="{FF2B5EF4-FFF2-40B4-BE49-F238E27FC236}">
                <a16:creationId xmlns:a16="http://schemas.microsoft.com/office/drawing/2014/main" id="{749D1D83-9B79-1345-8C58-55FF777CB4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79015" y="4274056"/>
            <a:ext cx="2652421" cy="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AutoShape 7">
            <a:extLst>
              <a:ext uri="{FF2B5EF4-FFF2-40B4-BE49-F238E27FC236}">
                <a16:creationId xmlns:a16="http://schemas.microsoft.com/office/drawing/2014/main" id="{1B4D1EE0-5548-9E44-A883-143EE040E16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20290" y="4003671"/>
            <a:ext cx="0" cy="275073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AutoShape 9">
            <a:extLst>
              <a:ext uri="{FF2B5EF4-FFF2-40B4-BE49-F238E27FC236}">
                <a16:creationId xmlns:a16="http://schemas.microsoft.com/office/drawing/2014/main" id="{F1750821-EFA9-9F4A-842D-6D24B4C5C3E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23411" y="3567226"/>
            <a:ext cx="1095" cy="169258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AutoShape 10">
            <a:extLst>
              <a:ext uri="{FF2B5EF4-FFF2-40B4-BE49-F238E27FC236}">
                <a16:creationId xmlns:a16="http://schemas.microsoft.com/office/drawing/2014/main" id="{80D7E150-2927-124C-A8A8-4CE1F535279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177340" y="3579926"/>
            <a:ext cx="2652421" cy="0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AutoShape 11">
            <a:extLst>
              <a:ext uri="{FF2B5EF4-FFF2-40B4-BE49-F238E27FC236}">
                <a16:creationId xmlns:a16="http://schemas.microsoft.com/office/drawing/2014/main" id="{B3BD52CA-5C81-8242-A014-0A382660B16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84352" y="3572479"/>
            <a:ext cx="0" cy="180347"/>
          </a:xfrm>
          <a:prstGeom prst="straightConnector1">
            <a:avLst/>
          </a:prstGeom>
          <a:solidFill>
            <a:srgbClr val="4F81BD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0" name="Text Box 5">
            <a:extLst>
              <a:ext uri="{FF2B5EF4-FFF2-40B4-BE49-F238E27FC236}">
                <a16:creationId xmlns:a16="http://schemas.microsoft.com/office/drawing/2014/main" id="{15EF6F96-6A9C-704C-8237-CC0AE176E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935" y="1038364"/>
            <a:ext cx="7068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131313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Helvetica Neue"/>
                <a:cs typeface="Calibri"/>
                <a:sym typeface="Calibri"/>
              </a:rPr>
              <a:t>Organisaties als sociale systemen die experimenteren met hun eigen zinvol overleven</a:t>
            </a:r>
          </a:p>
        </p:txBody>
      </p:sp>
    </p:spTree>
    <p:extLst>
      <p:ext uri="{BB962C8B-B14F-4D97-AF65-F5344CB8AC3E}">
        <p14:creationId xmlns:p14="http://schemas.microsoft.com/office/powerpoint/2010/main" val="7699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 animBg="1"/>
      <p:bldP spid="76" grpId="0" animBg="1"/>
      <p:bldP spid="77" grpId="0"/>
      <p:bldP spid="78" grpId="0"/>
      <p:bldP spid="79" grpId="0" animBg="1"/>
      <p:bldP spid="80" grpId="0"/>
      <p:bldP spid="85" grpId="0" animBg="1"/>
      <p:bldP spid="92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Foto LGI.jpg">
            <a:extLst>
              <a:ext uri="{FF2B5EF4-FFF2-40B4-BE49-F238E27FC236}">
                <a16:creationId xmlns:a16="http://schemas.microsoft.com/office/drawing/2014/main" id="{95CA6603-C17C-7A97-681E-4E10B721C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52" b="5741"/>
          <a:stretch>
            <a:fillRect/>
          </a:stretch>
        </p:blipFill>
        <p:spPr>
          <a:xfrm>
            <a:off x="1" y="-782445"/>
            <a:ext cx="9144000" cy="53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693EF65-8EA2-9C6F-2FE1-5141768A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64385"/>
            <a:ext cx="7429500" cy="438694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AC23F1-FE36-4A69-1245-F14867982EF0}"/>
              </a:ext>
            </a:extLst>
          </p:cNvPr>
          <p:cNvSpPr txBox="1"/>
          <p:nvPr/>
        </p:nvSpPr>
        <p:spPr>
          <a:xfrm>
            <a:off x="87629" y="4305110"/>
            <a:ext cx="379066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Bolwijn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Kumpe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(1990); Van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Hootegem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8DEE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(2019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59D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349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7461EDE-F9AD-7E1C-CF98-6FB77177F61F}"/>
              </a:ext>
            </a:extLst>
          </p:cNvPr>
          <p:cNvSpPr txBox="1"/>
          <p:nvPr/>
        </p:nvSpPr>
        <p:spPr>
          <a:xfrm>
            <a:off x="771062" y="930460"/>
            <a:ext cx="271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Bureaucratisch regime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Economies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scale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C7281C-5D53-CE3C-4278-3A71D5AB1532}"/>
              </a:ext>
            </a:extLst>
          </p:cNvPr>
          <p:cNvSpPr txBox="1"/>
          <p:nvPr/>
        </p:nvSpPr>
        <p:spPr>
          <a:xfrm>
            <a:off x="771062" y="2024656"/>
            <a:ext cx="271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Flexibel regime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Economies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flow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7BA4CF4-9DFA-7EAE-7C38-005352391CC4}"/>
              </a:ext>
            </a:extLst>
          </p:cNvPr>
          <p:cNvSpPr txBox="1"/>
          <p:nvPr/>
        </p:nvSpPr>
        <p:spPr>
          <a:xfrm>
            <a:off x="771062" y="3118852"/>
            <a:ext cx="271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Netwerk regime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Sociaal Kapitaal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76E9A8A-2AF9-914B-290C-BD7486A7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432" y="381823"/>
            <a:ext cx="2649405" cy="382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0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048553A-32F0-3E14-065C-5E00FD57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HR-rol bij organisatieontwikkeling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ADD104F-9221-D933-B341-2C0332E12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1241"/>
            <a:ext cx="4424902" cy="3641482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7B4586"/>
              </a:buClr>
              <a:buNone/>
            </a:pPr>
            <a:endParaRPr lang="nl-NL" sz="1600" dirty="0"/>
          </a:p>
          <a:p>
            <a:pPr>
              <a:buClr>
                <a:srgbClr val="EEEFE9"/>
              </a:buClr>
            </a:pPr>
            <a:r>
              <a:rPr lang="nl-NL" sz="1800" b="1" dirty="0"/>
              <a:t>Organisatieontwikkeling</a:t>
            </a:r>
            <a:r>
              <a:rPr lang="nl-NL" sz="1800" dirty="0"/>
              <a:t> = versterken van het vermogen van organisaties, netwerken en werkgemeenschappen om zowel haar </a:t>
            </a:r>
            <a:r>
              <a:rPr lang="nl-NL" sz="1800" b="1" dirty="0"/>
              <a:t>doelen</a:t>
            </a:r>
            <a:r>
              <a:rPr lang="nl-NL" sz="1800" dirty="0"/>
              <a:t> te </a:t>
            </a:r>
            <a:r>
              <a:rPr lang="nl-NL" sz="1800" b="1" dirty="0"/>
              <a:t>realiseren</a:t>
            </a:r>
            <a:r>
              <a:rPr lang="nl-NL" sz="1800" dirty="0"/>
              <a:t> als waar nodig </a:t>
            </a:r>
            <a:r>
              <a:rPr lang="nl-NL" sz="1800" b="1" dirty="0"/>
              <a:t>aan te passen.</a:t>
            </a:r>
          </a:p>
          <a:p>
            <a:pPr>
              <a:buClr>
                <a:srgbClr val="EEEFE9"/>
              </a:buClr>
            </a:pPr>
            <a:endParaRPr lang="nl-NL" sz="1800" b="1" dirty="0"/>
          </a:p>
          <a:p>
            <a:pPr>
              <a:buClr>
                <a:srgbClr val="EEEFE9"/>
              </a:buClr>
            </a:pPr>
            <a:r>
              <a:rPr lang="nl-NL" sz="1800" dirty="0"/>
              <a:t>Nodig: </a:t>
            </a:r>
            <a:r>
              <a:rPr lang="nl-NL" sz="1800" b="1" dirty="0"/>
              <a:t>breed perspectief </a:t>
            </a:r>
            <a:r>
              <a:rPr lang="nl-NL" sz="1800" dirty="0"/>
              <a:t>op organisatieontwikkeling</a:t>
            </a:r>
            <a:r>
              <a:rPr lang="en-GB" sz="1800" dirty="0"/>
              <a:t>, </a:t>
            </a:r>
            <a:r>
              <a:rPr lang="en-GB" sz="1800" dirty="0" err="1"/>
              <a:t>zowel</a:t>
            </a:r>
            <a:r>
              <a:rPr lang="en-GB" sz="1800" dirty="0"/>
              <a:t> </a:t>
            </a:r>
            <a:r>
              <a:rPr lang="en-GB" sz="1800" dirty="0" err="1"/>
              <a:t>ontwerp</a:t>
            </a:r>
            <a:r>
              <a:rPr lang="en-GB" sz="1800" dirty="0"/>
              <a:t>- </a:t>
            </a:r>
            <a:r>
              <a:rPr lang="en-GB" sz="1800" dirty="0" err="1"/>
              <a:t>als</a:t>
            </a:r>
            <a:r>
              <a:rPr lang="en-GB" sz="1800" dirty="0"/>
              <a:t> </a:t>
            </a:r>
            <a:r>
              <a:rPr lang="en-GB" sz="1800" dirty="0" err="1"/>
              <a:t>veranderkundig</a:t>
            </a:r>
            <a:endParaRPr lang="en-GB" sz="1800" dirty="0"/>
          </a:p>
          <a:p>
            <a:pPr>
              <a:buClr>
                <a:srgbClr val="EEEFE9"/>
              </a:buClr>
            </a:pPr>
            <a:endParaRPr lang="en-GB" sz="1800" dirty="0"/>
          </a:p>
          <a:p>
            <a:pPr>
              <a:buClr>
                <a:srgbClr val="EEEFE9"/>
              </a:buClr>
            </a:pPr>
            <a:r>
              <a:rPr lang="nl-NL" sz="1800" b="1" dirty="0"/>
              <a:t>HR-rol</a:t>
            </a:r>
            <a:r>
              <a:rPr lang="nl-NL" sz="1800" dirty="0"/>
              <a:t>: Toe-eigenen, adviseren, faciliteren en soms ontzorgen. </a:t>
            </a:r>
          </a:p>
          <a:p>
            <a:pPr>
              <a:buClr>
                <a:srgbClr val="EEEFE9"/>
              </a:buClr>
            </a:pPr>
            <a:endParaRPr lang="nl-NL" sz="1800" dirty="0"/>
          </a:p>
          <a:p>
            <a:pPr>
              <a:buClr>
                <a:srgbClr val="EEEFE9"/>
              </a:buClr>
            </a:pPr>
            <a:r>
              <a:rPr lang="nl-NL" sz="1800" b="1" dirty="0"/>
              <a:t>Organisatiestructuur: </a:t>
            </a:r>
            <a:r>
              <a:rPr lang="nl-NL" sz="1800" dirty="0"/>
              <a:t>De manier waarop uitvoerende en regelende activiteiten geclusterd zijn tot teamtaken. </a:t>
            </a:r>
          </a:p>
          <a:p>
            <a:pPr marL="0" indent="0">
              <a:buClr>
                <a:srgbClr val="7B4586"/>
              </a:buClr>
              <a:buNone/>
            </a:pPr>
            <a:endParaRPr lang="nl-NL" dirty="0"/>
          </a:p>
          <a:p>
            <a:pPr>
              <a:buClr>
                <a:srgbClr val="7B4586"/>
              </a:buClr>
            </a:pPr>
            <a:endParaRPr lang="nl-NL" sz="1600" dirty="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2B3D1C9-1490-6671-8814-D93837A435D4}"/>
              </a:ext>
            </a:extLst>
          </p:cNvPr>
          <p:cNvGrpSpPr/>
          <p:nvPr/>
        </p:nvGrpSpPr>
        <p:grpSpPr>
          <a:xfrm>
            <a:off x="4918669" y="1407770"/>
            <a:ext cx="4056352" cy="2612572"/>
            <a:chOff x="2403652" y="1675588"/>
            <a:chExt cx="7384696" cy="4744667"/>
          </a:xfrm>
        </p:grpSpPr>
        <p:pic>
          <p:nvPicPr>
            <p:cNvPr id="3" name="Picture 7" descr="Slides A3 tempelmodel.jpg">
              <a:extLst>
                <a:ext uri="{FF2B5EF4-FFF2-40B4-BE49-F238E27FC236}">
                  <a16:creationId xmlns:a16="http://schemas.microsoft.com/office/drawing/2014/main" id="{0B547E3F-A9E4-2469-0F07-43962A92D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403652" y="1675588"/>
              <a:ext cx="7384696" cy="4744667"/>
            </a:xfrm>
            <a:prstGeom prst="rect">
              <a:avLst/>
            </a:prstGeom>
            <a:noFill/>
          </p:spPr>
        </p:pic>
        <p:sp>
          <p:nvSpPr>
            <p:cNvPr id="4" name="Trapezium 2">
              <a:extLst>
                <a:ext uri="{FF2B5EF4-FFF2-40B4-BE49-F238E27FC236}">
                  <a16:creationId xmlns:a16="http://schemas.microsoft.com/office/drawing/2014/main" id="{0E794459-CAE5-86B4-8AC7-D18837977581}"/>
                </a:ext>
              </a:extLst>
            </p:cNvPr>
            <p:cNvSpPr/>
            <p:nvPr/>
          </p:nvSpPr>
          <p:spPr>
            <a:xfrm>
              <a:off x="3704094" y="4223288"/>
              <a:ext cx="1030638" cy="170481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D1001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rapezium 2">
              <a:extLst>
                <a:ext uri="{FF2B5EF4-FFF2-40B4-BE49-F238E27FC236}">
                  <a16:creationId xmlns:a16="http://schemas.microsoft.com/office/drawing/2014/main" id="{3D8391EB-B53E-91E1-74E2-EED82ACE04D7}"/>
                </a:ext>
              </a:extLst>
            </p:cNvPr>
            <p:cNvSpPr/>
            <p:nvPr/>
          </p:nvSpPr>
          <p:spPr>
            <a:xfrm>
              <a:off x="5142853" y="4448015"/>
              <a:ext cx="1030638" cy="116236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D1001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rapezium 2">
              <a:extLst>
                <a:ext uri="{FF2B5EF4-FFF2-40B4-BE49-F238E27FC236}">
                  <a16:creationId xmlns:a16="http://schemas.microsoft.com/office/drawing/2014/main" id="{B4E3C491-CAF7-035F-62ED-37A362CC8D2D}"/>
                </a:ext>
              </a:extLst>
            </p:cNvPr>
            <p:cNvSpPr/>
            <p:nvPr/>
          </p:nvSpPr>
          <p:spPr>
            <a:xfrm rot="11020436">
              <a:off x="6332852" y="4114776"/>
              <a:ext cx="958314" cy="140804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D1001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rapezium 2">
              <a:extLst>
                <a:ext uri="{FF2B5EF4-FFF2-40B4-BE49-F238E27FC236}">
                  <a16:creationId xmlns:a16="http://schemas.microsoft.com/office/drawing/2014/main" id="{77609110-16EB-6B63-F4E6-B2E336E38EFD}"/>
                </a:ext>
              </a:extLst>
            </p:cNvPr>
            <p:cNvSpPr/>
            <p:nvPr/>
          </p:nvSpPr>
          <p:spPr>
            <a:xfrm rot="10800000">
              <a:off x="7501762" y="4506133"/>
              <a:ext cx="1030638" cy="116236"/>
            </a:xfrm>
            <a:custGeom>
              <a:avLst/>
              <a:gdLst>
                <a:gd name="connsiteX0" fmla="*/ 0 w 2100020"/>
                <a:gd name="connsiteY0" fmla="*/ 201478 h 201478"/>
                <a:gd name="connsiteX1" fmla="*/ 50370 w 2100020"/>
                <a:gd name="connsiteY1" fmla="*/ 0 h 201478"/>
                <a:gd name="connsiteX2" fmla="*/ 2049651 w 2100020"/>
                <a:gd name="connsiteY2" fmla="*/ 0 h 201478"/>
                <a:gd name="connsiteX3" fmla="*/ 2100020 w 2100020"/>
                <a:gd name="connsiteY3" fmla="*/ 201478 h 201478"/>
                <a:gd name="connsiteX4" fmla="*/ 0 w 2100020"/>
                <a:gd name="connsiteY4" fmla="*/ 201478 h 201478"/>
                <a:gd name="connsiteX0" fmla="*/ 0 w 2100020"/>
                <a:gd name="connsiteY0" fmla="*/ 255722 h 255722"/>
                <a:gd name="connsiteX1" fmla="*/ 50370 w 2100020"/>
                <a:gd name="connsiteY1" fmla="*/ 54244 h 255722"/>
                <a:gd name="connsiteX2" fmla="*/ 1964411 w 2100020"/>
                <a:gd name="connsiteY2" fmla="*/ 0 h 255722"/>
                <a:gd name="connsiteX3" fmla="*/ 2100020 w 2100020"/>
                <a:gd name="connsiteY3" fmla="*/ 255722 h 255722"/>
                <a:gd name="connsiteX4" fmla="*/ 0 w 2100020"/>
                <a:gd name="connsiteY4" fmla="*/ 255722 h 255722"/>
                <a:gd name="connsiteX0" fmla="*/ 19373 w 2119393"/>
                <a:gd name="connsiteY0" fmla="*/ 255722 h 255722"/>
                <a:gd name="connsiteX1" fmla="*/ 0 w 2119393"/>
                <a:gd name="connsiteY1" fmla="*/ 54244 h 255722"/>
                <a:gd name="connsiteX2" fmla="*/ 1983784 w 2119393"/>
                <a:gd name="connsiteY2" fmla="*/ 0 h 255722"/>
                <a:gd name="connsiteX3" fmla="*/ 2119393 w 2119393"/>
                <a:gd name="connsiteY3" fmla="*/ 255722 h 255722"/>
                <a:gd name="connsiteX4" fmla="*/ 19373 w 2119393"/>
                <a:gd name="connsiteY4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393" h="255722">
                  <a:moveTo>
                    <a:pt x="19373" y="255722"/>
                  </a:moveTo>
                  <a:lnTo>
                    <a:pt x="0" y="54244"/>
                  </a:lnTo>
                  <a:lnTo>
                    <a:pt x="1983784" y="0"/>
                  </a:lnTo>
                  <a:lnTo>
                    <a:pt x="2119393" y="255722"/>
                  </a:lnTo>
                  <a:lnTo>
                    <a:pt x="19373" y="255722"/>
                  </a:lnTo>
                  <a:close/>
                </a:path>
              </a:pathLst>
            </a:custGeom>
            <a:solidFill>
              <a:srgbClr val="B02812"/>
            </a:solidFill>
            <a:ln w="12700" cap="flat" cmpd="sng" algn="ctr">
              <a:solidFill>
                <a:srgbClr val="D1001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2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2462" t="1490" r="6834"/>
          <a:stretch>
            <a:fillRect/>
          </a:stretch>
        </p:blipFill>
        <p:spPr>
          <a:xfrm>
            <a:off x="0" y="-545131"/>
            <a:ext cx="4483100" cy="50917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797" r="39156"/>
          <a:stretch>
            <a:fillRect/>
          </a:stretch>
        </p:blipFill>
        <p:spPr>
          <a:xfrm>
            <a:off x="4483100" y="-806357"/>
            <a:ext cx="4660900" cy="535295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KLASSIEKE STRUCTUREN</a:t>
            </a:r>
          </a:p>
        </p:txBody>
      </p:sp>
    </p:spTree>
    <p:extLst>
      <p:ext uri="{BB962C8B-B14F-4D97-AF65-F5344CB8AC3E}">
        <p14:creationId xmlns:p14="http://schemas.microsoft.com/office/powerpoint/2010/main" val="14655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1BDAC16-00EC-EB4D-929A-7EAF50E95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846" y="942408"/>
            <a:ext cx="1780622" cy="24654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EF74F1-3965-AD46-826F-3F7A88B75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507" y="942408"/>
            <a:ext cx="1801339" cy="24654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4667D88-B7D7-CC4F-923D-04502A35F433}"/>
              </a:ext>
            </a:extLst>
          </p:cNvPr>
          <p:cNvSpPr txBox="1"/>
          <p:nvPr/>
        </p:nvSpPr>
        <p:spPr>
          <a:xfrm>
            <a:off x="894507" y="3526971"/>
            <a:ext cx="1801339" cy="858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pPr defTabSz="411480" latinLnBrk="1" hangingPunct="0"/>
            <a:r>
              <a:rPr lang="nl-NL" sz="126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Max Weber (1864-1920)</a:t>
            </a: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Socioloog</a:t>
            </a:r>
          </a:p>
          <a:p>
            <a:pPr defTabSz="411480" latinLnBrk="1" hangingPunct="0"/>
            <a:endParaRPr lang="nl-NL" sz="126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Bureaucratie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44E50B-A113-4841-8F88-581B901584A9}"/>
              </a:ext>
            </a:extLst>
          </p:cNvPr>
          <p:cNvSpPr txBox="1"/>
          <p:nvPr/>
        </p:nvSpPr>
        <p:spPr>
          <a:xfrm>
            <a:off x="2670228" y="3526971"/>
            <a:ext cx="1801339" cy="858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pPr defTabSz="411480" latinLnBrk="1" hangingPunct="0"/>
            <a:r>
              <a:rPr lang="nl-NL" sz="126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Henri </a:t>
            </a:r>
            <a:r>
              <a:rPr lang="nl-NL" sz="1260" b="1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Fayol</a:t>
            </a:r>
            <a:r>
              <a:rPr lang="nl-NL" sz="126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(1841-1925)</a:t>
            </a:r>
          </a:p>
          <a:p>
            <a:pPr defTabSz="411480" latinLnBrk="1" hangingPunct="0"/>
            <a:r>
              <a:rPr lang="nl-NL" sz="126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Mijn-ingenieur</a:t>
            </a:r>
            <a:endParaRPr lang="nl-NL" sz="126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defTabSz="411480" latinLnBrk="1" hangingPunct="0"/>
            <a:endParaRPr lang="nl-NL" sz="126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Staf-lijn structuur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2D02EC9-F372-344A-84A0-E0D3CC76F675}"/>
              </a:ext>
            </a:extLst>
          </p:cNvPr>
          <p:cNvSpPr txBox="1"/>
          <p:nvPr/>
        </p:nvSpPr>
        <p:spPr>
          <a:xfrm>
            <a:off x="4445950" y="3526970"/>
            <a:ext cx="1801339" cy="858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pPr defTabSz="411480" latinLnBrk="1" hangingPunct="0"/>
            <a:r>
              <a:rPr lang="nl-NL" sz="126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Fred Taylor (1856-1915)</a:t>
            </a: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Werktuigbouwkundige</a:t>
            </a:r>
          </a:p>
          <a:p>
            <a:pPr defTabSz="411480" latinLnBrk="1" hangingPunct="0"/>
            <a:endParaRPr lang="nl-NL" sz="126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defTabSz="411480" latinLnBrk="1" hangingPunct="0"/>
            <a:r>
              <a:rPr lang="nl-NL" sz="126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Scientific</a:t>
            </a:r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management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12363BD-88E5-684F-B725-DFDE40CE4154}"/>
              </a:ext>
            </a:extLst>
          </p:cNvPr>
          <p:cNvSpPr txBox="1"/>
          <p:nvPr/>
        </p:nvSpPr>
        <p:spPr>
          <a:xfrm>
            <a:off x="6221671" y="3526969"/>
            <a:ext cx="1801339" cy="858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pPr defTabSz="411480" latinLnBrk="1" hangingPunct="0"/>
            <a:r>
              <a:rPr lang="nl-NL" sz="126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Henry Ford (1863-1947)</a:t>
            </a: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Industrieel</a:t>
            </a:r>
          </a:p>
          <a:p>
            <a:pPr defTabSz="411480" latinLnBrk="1" hangingPunct="0"/>
            <a:endParaRPr lang="nl-NL" sz="126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defTabSz="411480" latinLnBrk="1" hangingPunct="0"/>
            <a:r>
              <a:rPr lang="nl-NL" sz="126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Fordisme</a:t>
            </a:r>
          </a:p>
        </p:txBody>
      </p:sp>
      <p:pic>
        <p:nvPicPr>
          <p:cNvPr id="9" name="Picture 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7"/>
          <a:stretch/>
        </p:blipFill>
        <p:spPr bwMode="auto">
          <a:xfrm>
            <a:off x="4471567" y="942409"/>
            <a:ext cx="1890455" cy="24654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7"/>
          <a:stretch/>
        </p:blipFill>
        <p:spPr bwMode="auto">
          <a:xfrm>
            <a:off x="6283643" y="942409"/>
            <a:ext cx="1855091" cy="24654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13DB05D-EAFF-FD50-A948-B94C4CF2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4" descr="abandoned silos 4.jpg">
            <a:extLst>
              <a:ext uri="{FF2B5EF4-FFF2-40B4-BE49-F238E27FC236}">
                <a16:creationId xmlns:a16="http://schemas.microsoft.com/office/drawing/2014/main" id="{104B0005-580A-479C-86B4-AEFA38EA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647"/>
          <a:stretch/>
        </p:blipFill>
        <p:spPr>
          <a:xfrm>
            <a:off x="0" y="-793721"/>
            <a:ext cx="9179169" cy="5345437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pic>
    </p:spTree>
    <p:extLst>
      <p:ext uri="{BB962C8B-B14F-4D97-AF65-F5344CB8AC3E}">
        <p14:creationId xmlns:p14="http://schemas.microsoft.com/office/powerpoint/2010/main" val="5353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" descr="C:\Documents and Settings\Pierre\Mijn documenten\Mijn afbeeldingen\SAVE0114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13204" r="1525" b="11716"/>
          <a:stretch/>
        </p:blipFill>
        <p:spPr bwMode="auto">
          <a:xfrm>
            <a:off x="0" y="-781892"/>
            <a:ext cx="9144000" cy="533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Line 9"/>
          <p:cNvSpPr>
            <a:spLocks noChangeShapeType="1"/>
          </p:cNvSpPr>
          <p:nvPr/>
        </p:nvSpPr>
        <p:spPr bwMode="auto">
          <a:xfrm flipV="1">
            <a:off x="1676588" y="326358"/>
            <a:ext cx="605874" cy="73642"/>
          </a:xfrm>
          <a:prstGeom prst="line">
            <a:avLst/>
          </a:prstGeom>
          <a:noFill/>
          <a:ln w="38100">
            <a:solidFill>
              <a:srgbClr val="B02811"/>
            </a:solidFill>
            <a:round/>
            <a:headEnd type="none" w="med" len="med"/>
            <a:tailEnd type="arrow" w="med" len="med"/>
          </a:ln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11480"/>
            <a:endParaRPr lang="en-US" sz="1350">
              <a:ln>
                <a:solidFill>
                  <a:srgbClr val="FFFFFF"/>
                </a:solidFill>
              </a:ln>
              <a:solidFill>
                <a:srgbClr val="131313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47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iltanker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827"/>
          <a:stretch/>
        </p:blipFill>
        <p:spPr>
          <a:xfrm>
            <a:off x="0" y="-799355"/>
            <a:ext cx="9144000" cy="534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sz="3200" dirty="0"/>
              <a:t>UITGANGSPUNTEN KLASSIEK ORGANISEREN</a:t>
            </a:r>
            <a:endParaRPr lang="nl-NL" sz="3200" dirty="0"/>
          </a:p>
        </p:txBody>
      </p:sp>
      <p:sp>
        <p:nvSpPr>
          <p:cNvPr id="34819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b="1" dirty="0"/>
              <a:t>Veel van hetzelfde </a:t>
            </a:r>
            <a:r>
              <a:rPr lang="nl-BE" sz="1980" dirty="0"/>
              <a:t>maken</a:t>
            </a:r>
          </a:p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dirty="0"/>
              <a:t>Behalen van </a:t>
            </a:r>
            <a:r>
              <a:rPr lang="nl-BE" sz="1980" b="1" dirty="0"/>
              <a:t>schaalvoordelen</a:t>
            </a:r>
            <a:r>
              <a:rPr lang="nl-BE" sz="1980" dirty="0"/>
              <a:t> en </a:t>
            </a:r>
            <a:r>
              <a:rPr lang="nl-BE" sz="1980" b="1" dirty="0"/>
              <a:t>standaardisatie</a:t>
            </a:r>
          </a:p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dirty="0"/>
              <a:t>Assumptie: de </a:t>
            </a:r>
            <a:r>
              <a:rPr lang="nl-BE" sz="1980" b="1" dirty="0"/>
              <a:t>som van geoptimaliseerde delen</a:t>
            </a:r>
            <a:r>
              <a:rPr lang="nl-BE" sz="1980" dirty="0"/>
              <a:t>, levert ook </a:t>
            </a:r>
            <a:br>
              <a:rPr lang="nl-BE" sz="1980" dirty="0"/>
            </a:br>
            <a:r>
              <a:rPr lang="nl-BE" sz="1980" dirty="0"/>
              <a:t>een geoptimaliseerd geheel</a:t>
            </a:r>
          </a:p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b="1" dirty="0"/>
              <a:t>Mensbeeld X</a:t>
            </a:r>
            <a:r>
              <a:rPr lang="nl-BE" sz="1980" dirty="0"/>
              <a:t>: de mens is een lui wezen, niet loyaal, onverantwoordelijkheid, enkel in geld geïnteresseerd, </a:t>
            </a:r>
          </a:p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b="1" dirty="0"/>
              <a:t>Arbeidsdeling:</a:t>
            </a:r>
            <a:r>
              <a:rPr lang="nl-BE" sz="1980" dirty="0"/>
              <a:t> Specialisatie, hierarchie, command &amp; control</a:t>
            </a:r>
          </a:p>
          <a:p>
            <a:pPr marL="308610" lvl="1" indent="-308610">
              <a:buClr>
                <a:srgbClr val="D8DEE1"/>
              </a:buClr>
              <a:buSzPct val="120000"/>
              <a:buFont typeface="Arial"/>
              <a:buChar char="•"/>
            </a:pPr>
            <a:r>
              <a:rPr lang="nl-BE" sz="1980" dirty="0"/>
              <a:t>Gevolg: </a:t>
            </a:r>
            <a:r>
              <a:rPr lang="nl-BE" sz="1980" b="1" dirty="0"/>
              <a:t>Complexe organisaties met simpele taken</a:t>
            </a:r>
          </a:p>
          <a:p>
            <a:pPr lvl="1" eaLnBrk="1" hangingPunct="1">
              <a:spcBef>
                <a:spcPct val="0"/>
              </a:spcBef>
              <a:buSzTx/>
              <a:buFont typeface="Courier New" charset="0"/>
              <a:buChar char="o"/>
            </a:pPr>
            <a:endParaRPr lang="nl-BE" dirty="0">
              <a:solidFill>
                <a:srgbClr val="595959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474</Words>
  <Application>Microsoft Office PowerPoint</Application>
  <PresentationFormat>Diavoorstelling (16:9)</PresentationFormat>
  <Paragraphs>130</Paragraphs>
  <Slides>21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3" baseType="lpstr">
      <vt:lpstr>ＭＳ Ｐゴシック</vt:lpstr>
      <vt:lpstr>ＭＳ Ｐゴシック</vt:lpstr>
      <vt:lpstr>Aptos</vt:lpstr>
      <vt:lpstr>Aptos Display</vt:lpstr>
      <vt:lpstr>Arial</vt:lpstr>
      <vt:lpstr>Calibri</vt:lpstr>
      <vt:lpstr>Courier New</vt:lpstr>
      <vt:lpstr>Gill Sans MT</vt:lpstr>
      <vt:lpstr>Helvetica</vt:lpstr>
      <vt:lpstr>Kievit-Regular</vt:lpstr>
      <vt:lpstr>Source Sans Pro</vt:lpstr>
      <vt:lpstr>2_Kantoorthema</vt:lpstr>
      <vt:lpstr>PowerPoint-presentatie</vt:lpstr>
      <vt:lpstr>PowerPoint-presentatie</vt:lpstr>
      <vt:lpstr>HR-rol bij organisatieontwikkeling</vt:lpstr>
      <vt:lpstr>KLASSIEKE STRUCTUREN</vt:lpstr>
      <vt:lpstr>PowerPoint-presentatie</vt:lpstr>
      <vt:lpstr>PowerPoint-presentatie</vt:lpstr>
      <vt:lpstr>PowerPoint-presentatie</vt:lpstr>
      <vt:lpstr>PowerPoint-presentatie</vt:lpstr>
      <vt:lpstr>UITGANGSPUNTEN KLASSIEK ORGANISEREN</vt:lpstr>
      <vt:lpstr>PowerPoint-presentatie</vt:lpstr>
      <vt:lpstr>PowerPoint-presentatie</vt:lpstr>
      <vt:lpstr>PowerPoint-presentatie</vt:lpstr>
      <vt:lpstr>Probleemgedrag in organisaties</vt:lpstr>
      <vt:lpstr>Complexe structuren en moderne eisen</vt:lpstr>
      <vt:lpstr>Van simpele taken in een complex netwerk, naar complexe taken in een simpel netwerk</vt:lpstr>
      <vt:lpstr>Ontwerpketen</vt:lpstr>
      <vt:lpstr>Werelden komen samen</vt:lpstr>
      <vt:lpstr>PowerPoint-presentatie</vt:lpstr>
      <vt:lpstr>Sociaal-organisatorische bedrijfskunde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 MSc  Bedrijfskunde</dc:title>
  <dc:subject/>
  <dc:creator>Microsoft Office User</dc:creator>
  <cp:keywords/>
  <dc:description/>
  <cp:lastModifiedBy>Jesper Hanssen</cp:lastModifiedBy>
  <cp:revision>193</cp:revision>
  <cp:lastPrinted>2022-08-30T14:21:43Z</cp:lastPrinted>
  <dcterms:created xsi:type="dcterms:W3CDTF">2019-10-31T16:39:11Z</dcterms:created>
  <dcterms:modified xsi:type="dcterms:W3CDTF">2024-04-15T16:34:48Z</dcterms:modified>
  <cp:category/>
</cp:coreProperties>
</file>