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Montserrat Bold" panose="020B0604020202020204" charset="0"/>
      <p:regular r:id="rId14"/>
    </p:embeddedFont>
    <p:embeddedFont>
      <p:font typeface="Montserrat Semi-Bold" panose="020B0604020202020204" charset="0"/>
      <p:regular r:id="rId15"/>
    </p:embeddedFont>
    <p:embeddedFont>
      <p:font typeface="Poppins" panose="00000500000000000000" pitchFamily="2" charset="0"/>
      <p:regular r:id="rId16"/>
    </p:embeddedFont>
    <p:embeddedFont>
      <p:font typeface="Poppins Bold" panose="00000800000000000000" charset="0"/>
      <p:regular r:id="rId17"/>
    </p:embeddedFont>
    <p:embeddedFont>
      <p:font typeface="Poppins Extra-Light" panose="020B0604020202020204" charset="0"/>
      <p:regular r:id="rId18"/>
    </p:embeddedFont>
    <p:embeddedFont>
      <p:font typeface="Poppins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anne Broekman | TrusTool" userId="74013a34-fff2-43f3-b486-d9b0dd2ee180" providerId="ADAL" clId="{3FD3835F-413D-4C55-A5FB-3494311BACCE}"/>
    <pc:docChg chg="custSel modSld">
      <pc:chgData name="Dorianne Broekman | TrusTool" userId="74013a34-fff2-43f3-b486-d9b0dd2ee180" providerId="ADAL" clId="{3FD3835F-413D-4C55-A5FB-3494311BACCE}" dt="2024-04-16T16:21:49.918" v="6" actId="20577"/>
      <pc:docMkLst>
        <pc:docMk/>
      </pc:docMkLst>
      <pc:sldChg chg="modSp mod">
        <pc:chgData name="Dorianne Broekman | TrusTool" userId="74013a34-fff2-43f3-b486-d9b0dd2ee180" providerId="ADAL" clId="{3FD3835F-413D-4C55-A5FB-3494311BACCE}" dt="2024-04-16T16:21:49.918" v="6" actId="20577"/>
        <pc:sldMkLst>
          <pc:docMk/>
          <pc:sldMk cId="0" sldId="260"/>
        </pc:sldMkLst>
        <pc:spChg chg="mod">
          <ac:chgData name="Dorianne Broekman | TrusTool" userId="74013a34-fff2-43f3-b486-d9b0dd2ee180" providerId="ADAL" clId="{3FD3835F-413D-4C55-A5FB-3494311BACCE}" dt="2024-04-16T16:21:49.918" v="6" actId="20577"/>
          <ac:spMkLst>
            <pc:docMk/>
            <pc:sldMk cId="0" sldId="26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97452" y="497879"/>
            <a:ext cx="14161848" cy="8229600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AutoShape 3"/>
          <p:cNvSpPr/>
          <p:nvPr/>
        </p:nvSpPr>
        <p:spPr>
          <a:xfrm>
            <a:off x="1261262" y="6044713"/>
            <a:ext cx="20651" cy="4715555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040262"/>
            <a:ext cx="18496522" cy="1246738"/>
          </a:xfrm>
          <a:custGeom>
            <a:avLst/>
            <a:gdLst/>
            <a:ahLst/>
            <a:cxnLst/>
            <a:rect l="l" t="t" r="r" b="b"/>
            <a:pathLst>
              <a:path w="18496522" h="1246738">
                <a:moveTo>
                  <a:pt x="0" y="0"/>
                </a:moveTo>
                <a:lnTo>
                  <a:pt x="18496522" y="0"/>
                </a:lnTo>
                <a:lnTo>
                  <a:pt x="18496522" y="1246738"/>
                </a:lnTo>
                <a:lnTo>
                  <a:pt x="0" y="1246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969" b="-570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3483460" y="3437096"/>
            <a:ext cx="13389832" cy="3808095"/>
            <a:chOff x="0" y="0"/>
            <a:chExt cx="17853110" cy="50774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71755"/>
              <a:ext cx="17853110" cy="2644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802"/>
                </a:lnSpc>
              </a:pPr>
              <a:r>
                <a:rPr lang="en-US" sz="6501">
                  <a:solidFill>
                    <a:srgbClr val="F4F8F3"/>
                  </a:solidFill>
                  <a:latin typeface="Poppins"/>
                </a:rPr>
                <a:t>Grensoverschrijdend gedrag</a:t>
              </a:r>
            </a:p>
            <a:p>
              <a:pPr algn="r">
                <a:lnSpc>
                  <a:spcPts val="7442"/>
                </a:lnSpc>
              </a:pPr>
              <a:r>
                <a:rPr lang="en-US" sz="6201">
                  <a:solidFill>
                    <a:srgbClr val="F4F8F3"/>
                  </a:solidFill>
                  <a:latin typeface="Poppins"/>
                </a:rPr>
                <a:t>What's new?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74605" y="3544570"/>
              <a:ext cx="17178505" cy="153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899"/>
                </a:lnSpc>
              </a:pPr>
              <a:r>
                <a:rPr lang="en-US" sz="3499" spc="209" dirty="0">
                  <a:solidFill>
                    <a:srgbClr val="F4F8F3"/>
                  </a:solidFill>
                  <a:latin typeface="Poppins Bold"/>
                </a:rPr>
                <a:t> </a:t>
              </a:r>
              <a:r>
                <a:rPr lang="en-US" sz="3499" spc="209" dirty="0">
                  <a:solidFill>
                    <a:srgbClr val="D39A8F"/>
                  </a:solidFill>
                  <a:latin typeface="Poppins Bold"/>
                </a:rPr>
                <a:t> Dorianne Broekma</a:t>
              </a:r>
              <a:r>
                <a:rPr lang="en-US" sz="3499" spc="209" dirty="0">
                  <a:solidFill>
                    <a:srgbClr val="D39A8F"/>
                  </a:solidFill>
                  <a:latin typeface="Poppins Semi-Bold"/>
                </a:rPr>
                <a:t>n</a:t>
              </a:r>
            </a:p>
            <a:p>
              <a:pPr algn="r">
                <a:lnSpc>
                  <a:spcPts val="4339"/>
                </a:lnSpc>
              </a:pPr>
              <a:r>
                <a:rPr lang="en-US" sz="3099" spc="185" dirty="0">
                  <a:solidFill>
                    <a:srgbClr val="F4F8F3"/>
                  </a:solidFill>
                  <a:latin typeface="Poppins Semi-Bold"/>
                </a:rPr>
                <a:t>Arbeidsrecht advocaat-</a:t>
              </a:r>
              <a:r>
                <a:rPr lang="en-US" sz="3099" spc="185" dirty="0" err="1">
                  <a:solidFill>
                    <a:srgbClr val="F4F8F3"/>
                  </a:solidFill>
                  <a:latin typeface="Poppins Semi-Bold"/>
                </a:rPr>
                <a:t>initiatiefnemer</a:t>
              </a:r>
              <a:r>
                <a:rPr lang="en-US" sz="3099" spc="185" dirty="0">
                  <a:solidFill>
                    <a:srgbClr val="F4F8F3"/>
                  </a:solidFill>
                  <a:latin typeface="Poppins Semi-Bold"/>
                </a:rPr>
                <a:t> Trustool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1654945" y="2584910"/>
            <a:ext cx="5749891" cy="580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  <a:spcBef>
                <a:spcPct val="0"/>
              </a:spcBef>
            </a:pPr>
            <a:r>
              <a:rPr lang="en-US" sz="3024" spc="30">
                <a:solidFill>
                  <a:srgbClr val="335B66"/>
                </a:solidFill>
                <a:latin typeface="Poppins Bold"/>
              </a:rPr>
              <a:t>Sociale veiligheid creëren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9617" y="1129673"/>
            <a:ext cx="15229683" cy="7683312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 rot="-5400000">
            <a:off x="13539415" y="-4076407"/>
            <a:ext cx="20651" cy="9476519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270480"/>
            <a:ext cx="18288000" cy="1016520"/>
          </a:xfrm>
          <a:custGeom>
            <a:avLst/>
            <a:gdLst/>
            <a:ahLst/>
            <a:cxnLst/>
            <a:rect l="l" t="t" r="r" b="b"/>
            <a:pathLst>
              <a:path w="18288000" h="1016520">
                <a:moveTo>
                  <a:pt x="0" y="0"/>
                </a:moveTo>
                <a:lnTo>
                  <a:pt x="18288000" y="0"/>
                </a:lnTo>
                <a:lnTo>
                  <a:pt x="18288000" y="1016520"/>
                </a:lnTo>
                <a:lnTo>
                  <a:pt x="0" y="1016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52" b="-2448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4735700" y="4050109"/>
            <a:ext cx="8816601" cy="4507487"/>
          </a:xfrm>
          <a:custGeom>
            <a:avLst/>
            <a:gdLst/>
            <a:ahLst/>
            <a:cxnLst/>
            <a:rect l="l" t="t" r="r" b="b"/>
            <a:pathLst>
              <a:path w="8816601" h="4507487">
                <a:moveTo>
                  <a:pt x="0" y="0"/>
                </a:moveTo>
                <a:lnTo>
                  <a:pt x="8816600" y="0"/>
                </a:lnTo>
                <a:lnTo>
                  <a:pt x="8816600" y="4507487"/>
                </a:lnTo>
                <a:lnTo>
                  <a:pt x="0" y="450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4033043" y="2272966"/>
            <a:ext cx="11222831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480">
                <a:solidFill>
                  <a:srgbClr val="FFFFFF"/>
                </a:solidFill>
                <a:latin typeface="Poppins Bold"/>
              </a:rPr>
              <a:t>SOCIALE VEILIGHEID MET  ZELFMANAGEMENT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480">
                <a:solidFill>
                  <a:srgbClr val="FFFFFF"/>
                </a:solidFill>
                <a:latin typeface="Poppins Bold"/>
              </a:rPr>
              <a:t>EN ZELFREGULERING?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22240"/>
            <a:ext cx="1055439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spc="300">
                <a:solidFill>
                  <a:srgbClr val="335B66"/>
                </a:solidFill>
                <a:latin typeface="Poppins Bold"/>
              </a:rPr>
              <a:t>Cijfers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-1225145" y="-5548740"/>
            <a:ext cx="20651" cy="15201012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1028700" y="2623265"/>
            <a:ext cx="5178362" cy="6189187"/>
          </a:xfrm>
          <a:prstGeom prst="rect">
            <a:avLst/>
          </a:prstGeom>
          <a:solidFill>
            <a:srgbClr val="D39A8F">
              <a:alpha val="96863"/>
            </a:srgbClr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AutoShape 5"/>
          <p:cNvSpPr/>
          <p:nvPr/>
        </p:nvSpPr>
        <p:spPr>
          <a:xfrm>
            <a:off x="6326009" y="2623265"/>
            <a:ext cx="5178362" cy="6189187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1623318" y="2623265"/>
            <a:ext cx="5178362" cy="6189187"/>
          </a:xfrm>
          <a:prstGeom prst="rect">
            <a:avLst/>
          </a:prstGeom>
          <a:solidFill>
            <a:srgbClr val="B02812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-4343" y="9258300"/>
            <a:ext cx="18292343" cy="1162326"/>
          </a:xfrm>
          <a:custGeom>
            <a:avLst/>
            <a:gdLst/>
            <a:ahLst/>
            <a:cxnLst/>
            <a:rect l="l" t="t" r="r" b="b"/>
            <a:pathLst>
              <a:path w="18292343" h="1162326">
                <a:moveTo>
                  <a:pt x="0" y="0"/>
                </a:moveTo>
                <a:lnTo>
                  <a:pt x="18292343" y="0"/>
                </a:lnTo>
                <a:lnTo>
                  <a:pt x="18292343" y="1162326"/>
                </a:lnTo>
                <a:lnTo>
                  <a:pt x="0" y="1162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00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90497" y="3652361"/>
            <a:ext cx="5178362" cy="291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FFFFF"/>
                </a:solidFill>
                <a:latin typeface="Montserrat Bold"/>
              </a:rPr>
              <a:t>In het vierde kwartaal van 2023 hadden, 9,8 miljoen mensen betaald werk (gecorrigeerd seizoensinvloeden)</a:t>
            </a:r>
          </a:p>
          <a:p>
            <a:pPr>
              <a:lnSpc>
                <a:spcPts val="3337"/>
              </a:lnSpc>
            </a:pPr>
            <a:endParaRPr lang="en-US" sz="2225" spc="22">
              <a:solidFill>
                <a:srgbClr val="FFFFFF"/>
              </a:solidFill>
              <a:latin typeface="Montserrat Bold"/>
            </a:endParaRPr>
          </a:p>
          <a:p>
            <a:pPr>
              <a:lnSpc>
                <a:spcPts val="3337"/>
              </a:lnSpc>
            </a:pPr>
            <a:endParaRPr lang="en-US" sz="2225" spc="22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5686" y="3633311"/>
            <a:ext cx="5178362" cy="335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10% ervaart discriminatie</a:t>
            </a:r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11% voelt zich geïntimeerd of </a:t>
            </a:r>
          </a:p>
          <a:p>
            <a:pPr>
              <a:lnSpc>
                <a:spcPts val="3337"/>
              </a:lnSpc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        bedreigd</a:t>
            </a:r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26% heeft een conflict op het werk</a:t>
            </a:r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in de helft van de gevallen is de leidinggevende de </a:t>
            </a:r>
          </a:p>
          <a:p>
            <a:pPr>
              <a:lnSpc>
                <a:spcPts val="3337"/>
              </a:lnSpc>
            </a:pPr>
            <a:r>
              <a:rPr lang="en-US" sz="2225" spc="22">
                <a:solidFill>
                  <a:srgbClr val="F4F8F3"/>
                </a:solidFill>
                <a:latin typeface="Poppins Bold"/>
              </a:rPr>
              <a:t>       veroorzaker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7648" y="8190548"/>
            <a:ext cx="3246745" cy="4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2625" spc="26">
                <a:solidFill>
                  <a:srgbClr val="FFFFFF"/>
                </a:solidFill>
                <a:latin typeface="Poppins"/>
              </a:rPr>
              <a:t>Bron TNO en FNV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64048" y="3233261"/>
            <a:ext cx="5178362" cy="375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7"/>
              </a:lnSpc>
            </a:pPr>
            <a:endParaRPr/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FFFFF"/>
                </a:solidFill>
                <a:latin typeface="Montserrat Bold"/>
              </a:rPr>
              <a:t>83% van de mensen die het overkomt voelt zich niet gesteund door hun organisatie</a:t>
            </a:r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FFFFF"/>
                </a:solidFill>
                <a:latin typeface="Montserrat Bold"/>
              </a:rPr>
              <a:t>Ruim een derde wil van werkgever veranderen door de omgangsvormen</a:t>
            </a:r>
          </a:p>
          <a:p>
            <a:pPr marL="480380" lvl="1" indent="-240190">
              <a:lnSpc>
                <a:spcPts val="3337"/>
              </a:lnSpc>
              <a:buFont typeface="Arial"/>
              <a:buChar char="•"/>
            </a:pPr>
            <a:r>
              <a:rPr lang="en-US" sz="2225" spc="22">
                <a:solidFill>
                  <a:srgbClr val="FFFFFF"/>
                </a:solidFill>
                <a:latin typeface="Montserrat Bold"/>
              </a:rPr>
              <a:t>Een kwart wil zelfs de sector waarin ze werken verlaten.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89126" y="8244443"/>
            <a:ext cx="3246745" cy="4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2625" spc="26">
                <a:solidFill>
                  <a:srgbClr val="FFFFFF"/>
                </a:solidFill>
                <a:latin typeface="Poppins Extra-Light"/>
              </a:rPr>
              <a:t>Bron FNV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1879" y="8244443"/>
            <a:ext cx="3246745" cy="4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2625" spc="26">
                <a:solidFill>
                  <a:srgbClr val="FFFFFF"/>
                </a:solidFill>
                <a:latin typeface="Poppins"/>
              </a:rPr>
              <a:t>Bron CBS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03600" y="472292"/>
            <a:ext cx="13583423" cy="7928488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304125" y="6611490"/>
            <a:ext cx="20651" cy="4715555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258300"/>
            <a:ext cx="18288000" cy="1149352"/>
          </a:xfrm>
          <a:custGeom>
            <a:avLst/>
            <a:gdLst/>
            <a:ahLst/>
            <a:cxnLst/>
            <a:rect l="l" t="t" r="r" b="b"/>
            <a:pathLst>
              <a:path w="18288000" h="1149352">
                <a:moveTo>
                  <a:pt x="0" y="0"/>
                </a:moveTo>
                <a:lnTo>
                  <a:pt x="18288000" y="0"/>
                </a:lnTo>
                <a:lnTo>
                  <a:pt x="18288000" y="1149352"/>
                </a:lnTo>
                <a:lnTo>
                  <a:pt x="0" y="1149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657" b="-55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 rot="-5400000">
            <a:off x="-2208846" y="1624491"/>
            <a:ext cx="703866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>
                <a:solidFill>
                  <a:srgbClr val="335B66"/>
                </a:solidFill>
                <a:latin typeface="Poppins Bold"/>
              </a:rPr>
              <a:t>Signalen zwak systeem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56700" y="418176"/>
            <a:ext cx="12185159" cy="69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  <a:p>
            <a:pPr>
              <a:lnSpc>
                <a:spcPts val="4200"/>
              </a:lnSpc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Welke omstandigheden zijn risico's voor sociale </a:t>
            </a:r>
            <a:r>
              <a:rPr lang="en-US" sz="3500" spc="140">
                <a:solidFill>
                  <a:srgbClr val="D39A8F"/>
                </a:solidFill>
                <a:latin typeface="Poppins Bold"/>
              </a:rPr>
              <a:t>onveiligheid</a:t>
            </a:r>
            <a:r>
              <a:rPr lang="en-US" sz="3500" spc="140">
                <a:solidFill>
                  <a:srgbClr val="F4F8F3"/>
                </a:solidFill>
                <a:latin typeface="Poppins Bold"/>
              </a:rPr>
              <a:t> in organisaties?</a:t>
            </a:r>
          </a:p>
          <a:p>
            <a:pPr>
              <a:lnSpc>
                <a:spcPts val="4200"/>
              </a:lnSpc>
            </a:pPr>
            <a:endParaRPr lang="en-US" sz="3500" spc="140">
              <a:solidFill>
                <a:srgbClr val="F4F8F3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hoge werkdruk, gebrek aan prioriteit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sterke hiërarchie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competitieve werksfeer - sterke pyramidestructuur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reorganisaties (onzekerheid)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veel tijdelijke contracten/ flexwerk (afhankelijkheid)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>
                <a:solidFill>
                  <a:srgbClr val="F4F8F3"/>
                </a:solidFill>
                <a:latin typeface="Poppins Bold"/>
              </a:rPr>
              <a:t>weinig diversiteit</a:t>
            </a:r>
          </a:p>
          <a:p>
            <a:pPr algn="just">
              <a:lnSpc>
                <a:spcPts val="4200"/>
              </a:lnSpc>
            </a:pPr>
            <a:endParaRPr lang="en-US" sz="3500" spc="140">
              <a:solidFill>
                <a:srgbClr val="F4F8F3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69381" y="190500"/>
            <a:ext cx="13583423" cy="8210280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304125" y="6611490"/>
            <a:ext cx="20651" cy="4715555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258300"/>
            <a:ext cx="18288000" cy="1149352"/>
          </a:xfrm>
          <a:custGeom>
            <a:avLst/>
            <a:gdLst/>
            <a:ahLst/>
            <a:cxnLst/>
            <a:rect l="l" t="t" r="r" b="b"/>
            <a:pathLst>
              <a:path w="18288000" h="1149352">
                <a:moveTo>
                  <a:pt x="0" y="0"/>
                </a:moveTo>
                <a:lnTo>
                  <a:pt x="18288000" y="0"/>
                </a:lnTo>
                <a:lnTo>
                  <a:pt x="18288000" y="1149352"/>
                </a:lnTo>
                <a:lnTo>
                  <a:pt x="0" y="1149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657" b="-55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 rot="-5400000">
            <a:off x="-2457316" y="1587898"/>
            <a:ext cx="737208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5"/>
              </a:lnSpc>
            </a:pPr>
            <a:r>
              <a:rPr lang="en-US" sz="2829">
                <a:solidFill>
                  <a:srgbClr val="335B66"/>
                </a:solidFill>
                <a:latin typeface="Poppins Bold"/>
              </a:rPr>
              <a:t>Ondersteunend systeem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37819" y="152400"/>
            <a:ext cx="12914984" cy="910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dirty="0"/>
          </a:p>
          <a:p>
            <a:pPr>
              <a:lnSpc>
                <a:spcPts val="4200"/>
              </a:lnSpc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Sociale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veiligheid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vraagt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om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een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D39A8F"/>
                </a:solidFill>
                <a:latin typeface="Poppins Bold"/>
              </a:rPr>
              <a:t>goede</a:t>
            </a:r>
            <a:r>
              <a:rPr lang="en-US" sz="3500" spc="140" dirty="0">
                <a:solidFill>
                  <a:srgbClr val="D39A8F"/>
                </a:solidFill>
                <a:latin typeface="Poppins Bold"/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US" sz="3500" spc="140" dirty="0" err="1">
                <a:solidFill>
                  <a:srgbClr val="D39A8F"/>
                </a:solidFill>
                <a:latin typeface="Poppins Bold"/>
              </a:rPr>
              <a:t>infrastructuur</a:t>
            </a:r>
            <a:r>
              <a:rPr lang="en-US" sz="3500" spc="140" dirty="0">
                <a:solidFill>
                  <a:srgbClr val="D39A8F"/>
                </a:solidFill>
                <a:latin typeface="Poppins Bold"/>
              </a:rPr>
              <a:t> </a:t>
            </a:r>
          </a:p>
          <a:p>
            <a:pPr>
              <a:lnSpc>
                <a:spcPts val="4200"/>
              </a:lnSpc>
            </a:pPr>
            <a:endParaRPr lang="en-US" sz="3500" spc="140" dirty="0">
              <a:solidFill>
                <a:srgbClr val="D39A8F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preventief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effect</a:t>
            </a: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signalen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vroegtijdig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opvangen</a:t>
            </a: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zodat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medewerkers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kunnen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melden</a:t>
            </a: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zodat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klachten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goed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worden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behandeld</a:t>
            </a: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zodat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tijdig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interventies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genomen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kunnen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worden</a:t>
            </a: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 marL="755672" lvl="1" indent="-377836">
              <a:lnSpc>
                <a:spcPts val="4200"/>
              </a:lnSpc>
              <a:buFont typeface="Arial"/>
              <a:buChar char="•"/>
            </a:pP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zodat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gepaste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en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proportionele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sanctie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maatregelen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worden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genomen</a:t>
            </a: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>
              <a:lnSpc>
                <a:spcPts val="4200"/>
              </a:lnSpc>
            </a:pP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>
              <a:lnSpc>
                <a:spcPts val="4200"/>
              </a:lnSpc>
            </a:pP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ESRS-S1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schrijft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rapportage over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dit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ondersteunende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</a:t>
            </a:r>
            <a:r>
              <a:rPr lang="en-US" sz="3500" spc="140" dirty="0" err="1">
                <a:solidFill>
                  <a:srgbClr val="F4F8F3"/>
                </a:solidFill>
                <a:latin typeface="Poppins Bold"/>
              </a:rPr>
              <a:t>systeem</a:t>
            </a:r>
            <a:r>
              <a:rPr lang="en-US" sz="3500" spc="140" dirty="0">
                <a:solidFill>
                  <a:srgbClr val="F4F8F3"/>
                </a:solidFill>
                <a:latin typeface="Poppins Bold"/>
              </a:rPr>
              <a:t> voor</a:t>
            </a:r>
          </a:p>
          <a:p>
            <a:pPr>
              <a:lnSpc>
                <a:spcPts val="4200"/>
              </a:lnSpc>
            </a:pPr>
            <a:endParaRPr lang="en-US" sz="3500" spc="140" dirty="0">
              <a:solidFill>
                <a:srgbClr val="F4F8F3"/>
              </a:solidFill>
              <a:latin typeface="Poppins Bold"/>
            </a:endParaRPr>
          </a:p>
          <a:p>
            <a:pPr algn="just">
              <a:lnSpc>
                <a:spcPts val="4200"/>
              </a:lnSpc>
            </a:pPr>
            <a:endParaRPr lang="en-US" sz="3500" spc="140" dirty="0">
              <a:solidFill>
                <a:srgbClr val="F4F8F3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36451" y="-1983719"/>
            <a:ext cx="20651" cy="4715555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0" y="9258300"/>
            <a:ext cx="18288000" cy="1159431"/>
          </a:xfrm>
          <a:custGeom>
            <a:avLst/>
            <a:gdLst/>
            <a:ahLst/>
            <a:cxnLst/>
            <a:rect l="l" t="t" r="r" b="b"/>
            <a:pathLst>
              <a:path w="18288000" h="1159431">
                <a:moveTo>
                  <a:pt x="0" y="0"/>
                </a:moveTo>
                <a:lnTo>
                  <a:pt x="18288000" y="0"/>
                </a:lnTo>
                <a:lnTo>
                  <a:pt x="18288000" y="1159431"/>
                </a:lnTo>
                <a:lnTo>
                  <a:pt x="0" y="115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8509" b="-194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4307637" y="0"/>
            <a:ext cx="9258300" cy="9258300"/>
          </a:xfrm>
          <a:custGeom>
            <a:avLst/>
            <a:gdLst/>
            <a:ahLst/>
            <a:cxnLst/>
            <a:rect l="l" t="t" r="r" b="b"/>
            <a:pathLst>
              <a:path w="9258300" h="9258300">
                <a:moveTo>
                  <a:pt x="0" y="0"/>
                </a:moveTo>
                <a:lnTo>
                  <a:pt x="9258300" y="0"/>
                </a:lnTo>
                <a:lnTo>
                  <a:pt x="92583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98439" y="1129673"/>
            <a:ext cx="15229683" cy="7683312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 rot="-5400000">
            <a:off x="13539415" y="-4076407"/>
            <a:ext cx="20651" cy="9476519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270480"/>
            <a:ext cx="18288000" cy="1016520"/>
          </a:xfrm>
          <a:custGeom>
            <a:avLst/>
            <a:gdLst/>
            <a:ahLst/>
            <a:cxnLst/>
            <a:rect l="l" t="t" r="r" b="b"/>
            <a:pathLst>
              <a:path w="18288000" h="1016520">
                <a:moveTo>
                  <a:pt x="0" y="0"/>
                </a:moveTo>
                <a:lnTo>
                  <a:pt x="18288000" y="0"/>
                </a:lnTo>
                <a:lnTo>
                  <a:pt x="18288000" y="1016520"/>
                </a:lnTo>
                <a:lnTo>
                  <a:pt x="0" y="1016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52" b="-2448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361761" y="4416983"/>
            <a:ext cx="6591942" cy="4396001"/>
          </a:xfrm>
          <a:custGeom>
            <a:avLst/>
            <a:gdLst/>
            <a:ahLst/>
            <a:cxnLst/>
            <a:rect l="l" t="t" r="r" b="b"/>
            <a:pathLst>
              <a:path w="6591942" h="4396001">
                <a:moveTo>
                  <a:pt x="0" y="0"/>
                </a:moveTo>
                <a:lnTo>
                  <a:pt x="6591942" y="0"/>
                </a:lnTo>
                <a:lnTo>
                  <a:pt x="6591942" y="4396002"/>
                </a:lnTo>
                <a:lnTo>
                  <a:pt x="0" y="4396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3060454" y="1702756"/>
            <a:ext cx="12167092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480">
                <a:solidFill>
                  <a:srgbClr val="FFFFFF"/>
                </a:solidFill>
                <a:latin typeface="Poppins Bold"/>
              </a:rPr>
              <a:t>VERTROUWENSPERSOON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5962" y="2817028"/>
            <a:ext cx="10153338" cy="446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730"/>
              </a:lnSpc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INTERNE EN/OF EXTERNE VERTROUWENSPERSONEN</a:t>
            </a:r>
          </a:p>
          <a:p>
            <a:pPr>
              <a:lnSpc>
                <a:spcPts val="2730"/>
              </a:lnSpc>
            </a:pPr>
            <a:endParaRPr lang="en-US" sz="2100" spc="315">
              <a:solidFill>
                <a:srgbClr val="FFFFFF"/>
              </a:solidFill>
              <a:latin typeface="Poppins Bold"/>
            </a:endParaRPr>
          </a:p>
          <a:p>
            <a:pPr marL="453396" lvl="1" indent="-226698">
              <a:lnSpc>
                <a:spcPts val="2730"/>
              </a:lnSpc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HOEVEEL? WAT PAST BIJ BEDRIJFSSTRUCTUUR</a:t>
            </a:r>
          </a:p>
          <a:p>
            <a:pPr>
              <a:lnSpc>
                <a:spcPts val="2730"/>
              </a:lnSpc>
            </a:pPr>
            <a:endParaRPr lang="en-US" sz="2100" spc="315">
              <a:solidFill>
                <a:srgbClr val="FFFFFF"/>
              </a:solidFill>
              <a:latin typeface="Poppins Bold"/>
            </a:endParaRPr>
          </a:p>
          <a:p>
            <a:pPr marL="453396" lvl="1" indent="-226698">
              <a:lnSpc>
                <a:spcPts val="2730"/>
              </a:lnSpc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ALLEEN VOOR ONGEWENSTE OMGANGSVORMEN, OOK VOOR INTEGRITEITSSCHENDINGEN</a:t>
            </a:r>
          </a:p>
          <a:p>
            <a:pPr>
              <a:lnSpc>
                <a:spcPts val="2730"/>
              </a:lnSpc>
            </a:pPr>
            <a:endParaRPr lang="en-US" sz="2100" spc="315">
              <a:solidFill>
                <a:srgbClr val="FFFFFF"/>
              </a:solidFill>
              <a:latin typeface="Poppins Bold"/>
            </a:endParaRPr>
          </a:p>
          <a:p>
            <a:pPr marL="453396" lvl="1" indent="-226698">
              <a:lnSpc>
                <a:spcPts val="2730"/>
              </a:lnSpc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ONVERENIGBAARHEDEN</a:t>
            </a:r>
          </a:p>
          <a:p>
            <a:pPr>
              <a:lnSpc>
                <a:spcPts val="2730"/>
              </a:lnSpc>
            </a:pPr>
            <a:endParaRPr lang="en-US" sz="2100" spc="315">
              <a:solidFill>
                <a:srgbClr val="FFFFFF"/>
              </a:solidFill>
              <a:latin typeface="Poppins Bold"/>
            </a:endParaRPr>
          </a:p>
          <a:p>
            <a:pPr marL="453396" lvl="1" indent="-226698">
              <a:lnSpc>
                <a:spcPts val="2730"/>
              </a:lnSpc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PROFIELSCHETS (DIVERSITEIT, DESKUNDIGHEID, EXPERITISE, TALEN</a:t>
            </a:r>
          </a:p>
          <a:p>
            <a:pPr>
              <a:lnSpc>
                <a:spcPts val="2730"/>
              </a:lnSpc>
            </a:pPr>
            <a:endParaRPr lang="en-US" sz="2100" spc="315">
              <a:solidFill>
                <a:srgbClr val="FFFFFF"/>
              </a:solidFill>
              <a:latin typeface="Poppins Bold"/>
            </a:endParaRPr>
          </a:p>
          <a:p>
            <a:pPr marL="453396" lvl="1" indent="-226698" algn="l">
              <a:lnSpc>
                <a:spcPts val="273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pc="315">
                <a:solidFill>
                  <a:srgbClr val="FFFFFF"/>
                </a:solidFill>
                <a:latin typeface="Poppins Bold"/>
              </a:rPr>
              <a:t>POSITIONERING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84913" y="1334266"/>
            <a:ext cx="15229683" cy="7683312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 rot="-5400000">
            <a:off x="13539415" y="-4076407"/>
            <a:ext cx="20651" cy="9476519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0" y="9270480"/>
            <a:ext cx="18288000" cy="1016520"/>
          </a:xfrm>
          <a:custGeom>
            <a:avLst/>
            <a:gdLst/>
            <a:ahLst/>
            <a:cxnLst/>
            <a:rect l="l" t="t" r="r" b="b"/>
            <a:pathLst>
              <a:path w="18288000" h="1016520">
                <a:moveTo>
                  <a:pt x="0" y="0"/>
                </a:moveTo>
                <a:lnTo>
                  <a:pt x="18288000" y="0"/>
                </a:lnTo>
                <a:lnTo>
                  <a:pt x="18288000" y="1016520"/>
                </a:lnTo>
                <a:lnTo>
                  <a:pt x="0" y="1016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52" b="-2448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262769" y="4064037"/>
            <a:ext cx="7430310" cy="4953540"/>
          </a:xfrm>
          <a:custGeom>
            <a:avLst/>
            <a:gdLst/>
            <a:ahLst/>
            <a:cxnLst/>
            <a:rect l="l" t="t" r="r" b="b"/>
            <a:pathLst>
              <a:path w="7430310" h="4953540">
                <a:moveTo>
                  <a:pt x="0" y="0"/>
                </a:moveTo>
                <a:lnTo>
                  <a:pt x="7430310" y="0"/>
                </a:lnTo>
                <a:lnTo>
                  <a:pt x="7430310" y="4953541"/>
                </a:lnTo>
                <a:lnTo>
                  <a:pt x="0" y="4953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3060454" y="1702756"/>
            <a:ext cx="12167092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480">
                <a:solidFill>
                  <a:srgbClr val="FFFFFF"/>
                </a:solidFill>
                <a:latin typeface="Poppins Bold"/>
              </a:rPr>
              <a:t>VERTROUWENSPERSOON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37535" y="2697260"/>
            <a:ext cx="7734450" cy="607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MELDPROCES</a:t>
            </a:r>
          </a:p>
          <a:p>
            <a:pPr>
              <a:lnSpc>
                <a:spcPts val="2824"/>
              </a:lnSpc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VOOR WIE IS DE VERTROUWENSPERSOON BESCHIKBAAR (ZZP-ERS, STAGIAIRES, KLANTEN)</a:t>
            </a:r>
          </a:p>
          <a:p>
            <a:pPr>
              <a:lnSpc>
                <a:spcPts val="2824"/>
              </a:lnSpc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ANONIEM MELDEN?</a:t>
            </a:r>
          </a:p>
          <a:p>
            <a:pPr>
              <a:lnSpc>
                <a:spcPts val="2824"/>
              </a:lnSpc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HOE IS DE VERTROUWENSPERSOON BEREIKBAAR, VEILIG CONTACT ZOEKEN</a:t>
            </a:r>
          </a:p>
          <a:p>
            <a:pPr>
              <a:lnSpc>
                <a:spcPts val="2824"/>
              </a:lnSpc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WAAR SLAAT DE VERTROUWENSPERSOON DE GEGEVENS OP</a:t>
            </a:r>
          </a:p>
          <a:p>
            <a:pPr>
              <a:lnSpc>
                <a:spcPts val="2824"/>
              </a:lnSpc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  <a:p>
            <a:pPr marL="469108" lvl="1" indent="-234554">
              <a:lnSpc>
                <a:spcPts val="2824"/>
              </a:lnSpc>
              <a:buFont typeface="Arial"/>
              <a:buChar char="•"/>
            </a:pPr>
            <a:r>
              <a:rPr lang="en-US" sz="2172" spc="325">
                <a:solidFill>
                  <a:srgbClr val="FFFFFF"/>
                </a:solidFill>
                <a:latin typeface="Poppins Bold"/>
              </a:rPr>
              <a:t>WERKT DE VERTROUWENSPERSOON VOLGENS DE AVG</a:t>
            </a:r>
          </a:p>
          <a:p>
            <a:pPr algn="l">
              <a:lnSpc>
                <a:spcPts val="2824"/>
              </a:lnSpc>
              <a:spcBef>
                <a:spcPct val="0"/>
              </a:spcBef>
            </a:pPr>
            <a:endParaRPr lang="en-US" sz="2172" spc="325">
              <a:solidFill>
                <a:srgbClr val="FFFFFF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5911" y="490258"/>
            <a:ext cx="7819102" cy="8450155"/>
          </a:xfrm>
          <a:prstGeom prst="rect">
            <a:avLst/>
          </a:prstGeom>
          <a:solidFill>
            <a:srgbClr val="335B66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700" y="-2962418"/>
            <a:ext cx="20651" cy="8116244"/>
          </a:xfrm>
          <a:prstGeom prst="rect">
            <a:avLst/>
          </a:prstGeom>
          <a:solidFill>
            <a:srgbClr val="D39A8F"/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 rot="-5400000">
            <a:off x="15056358" y="1609338"/>
            <a:ext cx="20651" cy="8229600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0" y="9258300"/>
            <a:ext cx="18392863" cy="1113136"/>
          </a:xfrm>
          <a:custGeom>
            <a:avLst/>
            <a:gdLst/>
            <a:ahLst/>
            <a:cxnLst/>
            <a:rect l="l" t="t" r="r" b="b"/>
            <a:pathLst>
              <a:path w="18392863" h="1113136">
                <a:moveTo>
                  <a:pt x="0" y="0"/>
                </a:moveTo>
                <a:lnTo>
                  <a:pt x="18392863" y="0"/>
                </a:lnTo>
                <a:lnTo>
                  <a:pt x="18392863" y="1113136"/>
                </a:lnTo>
                <a:lnTo>
                  <a:pt x="0" y="111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232" b="-1475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2569918" y="695148"/>
            <a:ext cx="4589749" cy="7212463"/>
          </a:xfrm>
          <a:custGeom>
            <a:avLst/>
            <a:gdLst/>
            <a:ahLst/>
            <a:cxnLst/>
            <a:rect l="l" t="t" r="r" b="b"/>
            <a:pathLst>
              <a:path w="4589749" h="7212463">
                <a:moveTo>
                  <a:pt x="0" y="0"/>
                </a:moveTo>
                <a:lnTo>
                  <a:pt x="4589750" y="0"/>
                </a:lnTo>
                <a:lnTo>
                  <a:pt x="4589750" y="7212463"/>
                </a:lnTo>
                <a:lnTo>
                  <a:pt x="0" y="721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573761" y="6267863"/>
            <a:ext cx="7243401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92">
                <a:solidFill>
                  <a:srgbClr val="F4F8F3"/>
                </a:solidFill>
                <a:latin typeface="Montserrat Semi-Bold"/>
              </a:rPr>
              <a:t>WWW.TRUSTOOL.NL</a:t>
            </a:r>
          </a:p>
          <a:p>
            <a:pPr algn="r">
              <a:lnSpc>
                <a:spcPts val="3359"/>
              </a:lnSpc>
            </a:pPr>
            <a:r>
              <a:rPr lang="en-US" sz="2400" spc="192">
                <a:solidFill>
                  <a:srgbClr val="F4F8F3"/>
                </a:solidFill>
                <a:latin typeface="Montserrat Semi-Bold"/>
              </a:rPr>
              <a:t>DORIANNE.BROEKMAN@TRUSTOOL.NL</a:t>
            </a:r>
          </a:p>
          <a:p>
            <a:pPr algn="r">
              <a:lnSpc>
                <a:spcPts val="3359"/>
              </a:lnSpc>
            </a:pPr>
            <a:endParaRPr lang="en-US" sz="2400" spc="192">
              <a:solidFill>
                <a:srgbClr val="F4F8F3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ebabd5-0e34-4b08-81c1-bb5ab0cd7f91" xsi:nil="true"/>
    <lcf76f155ced4ddcb4097134ff3c332f xmlns="fce78c1c-230a-47c8-897b-24a2a985ff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9B76769ADCA4BBE98ECE28A8C2E83" ma:contentTypeVersion="14" ma:contentTypeDescription="Een nieuw document maken." ma:contentTypeScope="" ma:versionID="0bcf7d421fc31c3b1f2dc0ed77748828">
  <xsd:schema xmlns:xsd="http://www.w3.org/2001/XMLSchema" xmlns:xs="http://www.w3.org/2001/XMLSchema" xmlns:p="http://schemas.microsoft.com/office/2006/metadata/properties" xmlns:ns2="fce78c1c-230a-47c8-897b-24a2a985ff1c" xmlns:ns3="63ebabd5-0e34-4b08-81c1-bb5ab0cd7f91" targetNamespace="http://schemas.microsoft.com/office/2006/metadata/properties" ma:root="true" ma:fieldsID="943956c91bbf10744979572c13cd3d97" ns2:_="" ns3:_="">
    <xsd:import namespace="fce78c1c-230a-47c8-897b-24a2a985ff1c"/>
    <xsd:import namespace="63ebabd5-0e34-4b08-81c1-bb5ab0cd7f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78c1c-230a-47c8-897b-24a2a985f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0cb62b8-5c64-477c-b3c7-a0c42fe630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babd5-0e34-4b08-81c1-bb5ab0cd7f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8ebf5e9-5c91-4199-8584-520b5086a330}" ma:internalName="TaxCatchAll" ma:showField="CatchAllData" ma:web="63ebabd5-0e34-4b08-81c1-bb5ab0cd7f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3E0F86-CC2A-4C33-9EB9-86571C340492}">
  <ds:schemaRefs>
    <ds:schemaRef ds:uri="http://schemas.microsoft.com/office/2006/metadata/properties"/>
    <ds:schemaRef ds:uri="http://schemas.microsoft.com/office/infopath/2007/PartnerControls"/>
    <ds:schemaRef ds:uri="63ebabd5-0e34-4b08-81c1-bb5ab0cd7f91"/>
    <ds:schemaRef ds:uri="fce78c1c-230a-47c8-897b-24a2a985ff1c"/>
  </ds:schemaRefs>
</ds:datastoreItem>
</file>

<file path=customXml/itemProps2.xml><?xml version="1.0" encoding="utf-8"?>
<ds:datastoreItem xmlns:ds="http://schemas.openxmlformats.org/officeDocument/2006/customXml" ds:itemID="{417502D1-0F0C-4481-8CCD-1F87F3AF9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FFAF5-DA69-42AF-9603-383AC9E22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78c1c-230a-47c8-897b-24a2a985ff1c"/>
    <ds:schemaRef ds:uri="63ebabd5-0e34-4b08-81c1-bb5ab0cd7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Aangepast</PresentationFormat>
  <Paragraphs>71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Poppins Semi-Bold</vt:lpstr>
      <vt:lpstr>Montserrat Semi-Bold</vt:lpstr>
      <vt:lpstr>Montserrat Bold</vt:lpstr>
      <vt:lpstr>Poppins</vt:lpstr>
      <vt:lpstr>Poppins Extra-Light</vt:lpstr>
      <vt:lpstr>Arial</vt:lpstr>
      <vt:lpstr>Calibri</vt:lpstr>
      <vt:lpstr>Poppins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18 april HR Executive</dc:title>
  <dc:creator>Wanda Hartog | TrusTool</dc:creator>
  <cp:lastModifiedBy>Dorianne Broekman | TrusTool</cp:lastModifiedBy>
  <cp:revision>1</cp:revision>
  <dcterms:created xsi:type="dcterms:W3CDTF">2006-08-16T00:00:00Z</dcterms:created>
  <dcterms:modified xsi:type="dcterms:W3CDTF">2024-04-16T16:22:00Z</dcterms:modified>
  <dc:identifier>DAGCfKhBOYc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0x0101006369B76769ADCA4BBE98ECE28A8C2E83</vt:lpwstr>
  </property>
</Properties>
</file>